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y="5143500" cx="9144000"/>
  <p:notesSz cx="6858000" cy="9144000"/>
  <p:embeddedFontLst>
    <p:embeddedFont>
      <p:font typeface="Montserrat"/>
      <p:regular r:id="rId78"/>
      <p:bold r:id="rId79"/>
      <p:italic r:id="rId80"/>
      <p:boldItalic r:id="rId81"/>
    </p:embeddedFont>
    <p:embeddedFont>
      <p:font typeface="Montserrat Medium"/>
      <p:regular r:id="rId82"/>
      <p:bold r:id="rId83"/>
      <p:italic r:id="rId84"/>
      <p:boldItalic r:id="rId85"/>
    </p:embeddedFont>
    <p:embeddedFont>
      <p:font typeface="Montserrat ExtraLight"/>
      <p:regular r:id="rId86"/>
      <p:bold r:id="rId87"/>
      <p:italic r:id="rId88"/>
      <p:boldItalic r:id="rId89"/>
    </p:embeddedFont>
    <p:embeddedFont>
      <p:font typeface="Montserrat ExtraBold"/>
      <p:bold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MontserratMedium-italic.fntdata"/><Relationship Id="rId83" Type="http://schemas.openxmlformats.org/officeDocument/2006/relationships/font" Target="fonts/MontserratMedium-bold.fntdata"/><Relationship Id="rId42" Type="http://schemas.openxmlformats.org/officeDocument/2006/relationships/slide" Target="slides/slide38.xml"/><Relationship Id="rId86" Type="http://schemas.openxmlformats.org/officeDocument/2006/relationships/font" Target="fonts/MontserratExtraLight-regular.fntdata"/><Relationship Id="rId41" Type="http://schemas.openxmlformats.org/officeDocument/2006/relationships/slide" Target="slides/slide37.xml"/><Relationship Id="rId85" Type="http://schemas.openxmlformats.org/officeDocument/2006/relationships/font" Target="fonts/MontserratMedium-boldItalic.fntdata"/><Relationship Id="rId44" Type="http://schemas.openxmlformats.org/officeDocument/2006/relationships/slide" Target="slides/slide40.xml"/><Relationship Id="rId88" Type="http://schemas.openxmlformats.org/officeDocument/2006/relationships/font" Target="fonts/MontserratExtraLight-italic.fntdata"/><Relationship Id="rId43" Type="http://schemas.openxmlformats.org/officeDocument/2006/relationships/slide" Target="slides/slide39.xml"/><Relationship Id="rId87" Type="http://schemas.openxmlformats.org/officeDocument/2006/relationships/font" Target="fonts/MontserratExtraLight-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MontserratExtraLight-boldItalic.fntdata"/><Relationship Id="rId80" Type="http://schemas.openxmlformats.org/officeDocument/2006/relationships/font" Target="fonts/Montserrat-italic.fntdata"/><Relationship Id="rId82" Type="http://schemas.openxmlformats.org/officeDocument/2006/relationships/font" Target="fonts/MontserratMedium-regular.fnt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Montserrat-bold.fntdata"/><Relationship Id="rId34" Type="http://schemas.openxmlformats.org/officeDocument/2006/relationships/slide" Target="slides/slide30.xml"/><Relationship Id="rId78" Type="http://schemas.openxmlformats.org/officeDocument/2006/relationships/font" Target="fonts/Montserrat-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MontserratExtraBold-boldItalic.fntdata"/><Relationship Id="rId90" Type="http://schemas.openxmlformats.org/officeDocument/2006/relationships/font" Target="fonts/MontserratExtraBold-bold.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10f6c538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10f6c538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0c7cafb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0c7cafb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0c7cafb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0c7cafb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10f6c538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10f6c538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0c7cafba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0c7cafba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0c7cafb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0c7cafb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10f6c538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10f6c538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10f6c538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10f6c538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86ad572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86ad57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86ad572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86ad572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86ad5724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86ad5724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0c7cafba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0c7cafba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0c7cafba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0c7cafba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0c7cafba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0c7cafba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0c7cafba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0c7cafba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100177e0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100177e0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100177e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100177e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0c7cafba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0c7cafba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100177e0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b100177e0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100177e0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b100177e0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100177e0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100177e0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100177e0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100177e0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100177e0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100177e0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100177e0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100177e0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100177e0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100177e0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0c7cafba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0c7cafba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100177e0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100177e0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100177e0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100177e0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100177e0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100177e0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100177e0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b100177e0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100177e0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b100177e0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100177e07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100177e07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b0c7cafba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b0c7cafba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100177e0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100177e0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100177e0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100177e0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100177e0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100177e0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100177e0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100177e0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b100177e07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b100177e07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b0c7cafba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b0c7cafba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b100177e0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b100177e0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0c7cafb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0c7cafb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b100177e07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b100177e07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100177e0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100177e0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100177e07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100177e07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100177e07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100177e07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100177e07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100177e07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100177e07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100177e07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b100177e07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b100177e07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f9262ee2f_0_2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f9262ee2f_0_2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b100177e07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b100177e07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100177e07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100177e07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0c7cafb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0c7cafb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100177e07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100177e07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b100177e07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b100177e07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0c7cafba9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0c7cafba9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100177e07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100177e07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b100177e07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b100177e07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b100177e07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b100177e07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b0c7cafba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b0c7cafba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100177e07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100177e07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b100177e07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b100177e07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b100177e07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b100177e07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10f6c538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10f6c538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b100177e07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b100177e07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100177e07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100177e07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b100177e07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b100177e07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0c7cafb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0c7cafb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0c7cafba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0c7cafba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33.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352775" y="1886500"/>
            <a:ext cx="6992400" cy="82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DUMBWAYS BOOTCAMP</a:t>
            </a:r>
            <a:endParaRPr sz="2400"/>
          </a:p>
          <a:p>
            <a:pPr indent="0" lvl="0" marL="0" rtl="0" algn="r">
              <a:spcBef>
                <a:spcPts val="0"/>
              </a:spcBef>
              <a:spcAft>
                <a:spcPts val="0"/>
              </a:spcAft>
              <a:buNone/>
            </a:pPr>
            <a:r>
              <a:rPr lang="en" sz="2400"/>
              <a:t>1ST WEEK</a:t>
            </a:r>
            <a:endParaRPr sz="2400"/>
          </a:p>
        </p:txBody>
      </p:sp>
      <p:cxnSp>
        <p:nvCxnSpPr>
          <p:cNvPr id="159" name="Google Shape;159;p36"/>
          <p:cNvCxnSpPr/>
          <p:nvPr/>
        </p:nvCxnSpPr>
        <p:spPr>
          <a:xfrm>
            <a:off x="4256025" y="2761400"/>
            <a:ext cx="4089300" cy="30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0" name="Google Shape;160;p36"/>
          <p:cNvSpPr txBox="1"/>
          <p:nvPr>
            <p:ph type="ctrTitle"/>
          </p:nvPr>
        </p:nvSpPr>
        <p:spPr>
          <a:xfrm>
            <a:off x="3988875" y="2792300"/>
            <a:ext cx="43563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rPr b="0" lang="en" sz="1400">
                <a:latin typeface="Montserrat ExtraLight"/>
                <a:ea typeface="Montserrat ExtraLight"/>
                <a:cs typeface="Montserrat ExtraLight"/>
                <a:sym typeface="Montserrat ExtraLight"/>
              </a:rPr>
              <a:t>I Gusti Bagus Dharma Putra</a:t>
            </a:r>
            <a:endParaRPr b="0" sz="140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476400" y="250300"/>
            <a:ext cx="46467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Network </a:t>
            </a:r>
            <a:endParaRPr sz="2100">
              <a:solidFill>
                <a:schemeClr val="lt1"/>
              </a:solidFill>
            </a:endParaRPr>
          </a:p>
        </p:txBody>
      </p:sp>
      <p:cxnSp>
        <p:nvCxnSpPr>
          <p:cNvPr id="236" name="Google Shape;236;p45"/>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7" name="Google Shape;237;p45"/>
          <p:cNvSpPr txBox="1"/>
          <p:nvPr/>
        </p:nvSpPr>
        <p:spPr>
          <a:xfrm>
            <a:off x="2667600" y="4837475"/>
            <a:ext cx="38088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Configure Network Ubuntu Server</a:t>
            </a:r>
            <a:endParaRPr b="1" sz="1300">
              <a:solidFill>
                <a:schemeClr val="lt1"/>
              </a:solidFill>
              <a:latin typeface="Montserrat"/>
              <a:ea typeface="Montserrat"/>
              <a:cs typeface="Montserrat"/>
              <a:sym typeface="Montserrat"/>
            </a:endParaRPr>
          </a:p>
        </p:txBody>
      </p:sp>
      <p:pic>
        <p:nvPicPr>
          <p:cNvPr id="238" name="Google Shape;238;p45"/>
          <p:cNvPicPr preferRelativeResize="0"/>
          <p:nvPr/>
        </p:nvPicPr>
        <p:blipFill>
          <a:blip r:embed="rId3">
            <a:alphaModFix/>
          </a:blip>
          <a:stretch>
            <a:fillRect/>
          </a:stretch>
        </p:blipFill>
        <p:spPr>
          <a:xfrm>
            <a:off x="747700" y="1438275"/>
            <a:ext cx="7648575" cy="226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INSTALL APPLICATION</a:t>
            </a:r>
            <a:endParaRPr sz="3100"/>
          </a:p>
        </p:txBody>
      </p:sp>
      <p:sp>
        <p:nvSpPr>
          <p:cNvPr id="244" name="Google Shape;244;p46"/>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45" name="Google Shape;245;p46"/>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cxnSp>
        <p:nvCxnSpPr>
          <p:cNvPr id="250" name="Google Shape;250;p47"/>
          <p:cNvCxnSpPr>
            <a:stCxn id="251" idx="6"/>
          </p:cNvCxnSpPr>
          <p:nvPr/>
        </p:nvCxnSpPr>
        <p:spPr>
          <a:xfrm>
            <a:off x="776104" y="2388645"/>
            <a:ext cx="300" cy="55470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47"/>
          <p:cNvCxnSpPr>
            <a:stCxn id="253" idx="6"/>
            <a:endCxn id="254" idx="2"/>
          </p:cNvCxnSpPr>
          <p:nvPr/>
        </p:nvCxnSpPr>
        <p:spPr>
          <a:xfrm flipH="1">
            <a:off x="776076" y="3351657"/>
            <a:ext cx="300" cy="1015800"/>
          </a:xfrm>
          <a:prstGeom prst="straightConnector1">
            <a:avLst/>
          </a:prstGeom>
          <a:noFill/>
          <a:ln cap="flat" cmpd="sng" w="9525">
            <a:solidFill>
              <a:schemeClr val="lt2"/>
            </a:solidFill>
            <a:prstDash val="solid"/>
            <a:round/>
            <a:headEnd len="med" w="med" type="none"/>
            <a:tailEnd len="med" w="med" type="none"/>
          </a:ln>
        </p:spPr>
      </p:cxnSp>
      <p:cxnSp>
        <p:nvCxnSpPr>
          <p:cNvPr id="255" name="Google Shape;255;p47"/>
          <p:cNvCxnSpPr>
            <a:stCxn id="256" idx="6"/>
            <a:endCxn id="251" idx="2"/>
          </p:cNvCxnSpPr>
          <p:nvPr/>
        </p:nvCxnSpPr>
        <p:spPr>
          <a:xfrm>
            <a:off x="776019" y="1424532"/>
            <a:ext cx="0" cy="554700"/>
          </a:xfrm>
          <a:prstGeom prst="straightConnector1">
            <a:avLst/>
          </a:prstGeom>
          <a:noFill/>
          <a:ln cap="flat" cmpd="sng" w="9525">
            <a:solidFill>
              <a:schemeClr val="lt2"/>
            </a:solidFill>
            <a:prstDash val="solid"/>
            <a:round/>
            <a:headEnd len="med" w="med" type="none"/>
            <a:tailEnd len="med" w="med" type="none"/>
          </a:ln>
        </p:spPr>
      </p:cxnSp>
      <p:grpSp>
        <p:nvGrpSpPr>
          <p:cNvPr id="257" name="Google Shape;257;p47"/>
          <p:cNvGrpSpPr/>
          <p:nvPr/>
        </p:nvGrpSpPr>
        <p:grpSpPr>
          <a:xfrm rot="5400000">
            <a:off x="628067" y="1922629"/>
            <a:ext cx="409376" cy="522656"/>
            <a:chOff x="3969644" y="2377627"/>
            <a:chExt cx="225900" cy="288426"/>
          </a:xfrm>
        </p:grpSpPr>
        <p:cxnSp>
          <p:nvCxnSpPr>
            <p:cNvPr id="258" name="Google Shape;258;p47"/>
            <p:cNvCxnSpPr/>
            <p:nvPr/>
          </p:nvCxnSpPr>
          <p:spPr>
            <a:xfrm>
              <a:off x="4082390" y="2377627"/>
              <a:ext cx="0" cy="99900"/>
            </a:xfrm>
            <a:prstGeom prst="straightConnector1">
              <a:avLst/>
            </a:prstGeom>
            <a:noFill/>
            <a:ln cap="flat" cmpd="sng" w="9525">
              <a:solidFill>
                <a:schemeClr val="lt2"/>
              </a:solidFill>
              <a:prstDash val="solid"/>
              <a:round/>
              <a:headEnd len="med" w="med" type="none"/>
              <a:tailEnd len="med" w="med" type="none"/>
            </a:ln>
          </p:spPr>
        </p:cxnSp>
        <p:sp>
          <p:nvSpPr>
            <p:cNvPr id="251" name="Google Shape;251;p47"/>
            <p:cNvSpPr/>
            <p:nvPr/>
          </p:nvSpPr>
          <p:spPr>
            <a:xfrm>
              <a:off x="3969644" y="2440153"/>
              <a:ext cx="225900" cy="2259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7"/>
            <p:cNvSpPr/>
            <p:nvPr/>
          </p:nvSpPr>
          <p:spPr>
            <a:xfrm>
              <a:off x="3998471" y="2468982"/>
              <a:ext cx="168300" cy="1683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47"/>
          <p:cNvGrpSpPr/>
          <p:nvPr/>
        </p:nvGrpSpPr>
        <p:grpSpPr>
          <a:xfrm rot="5400000">
            <a:off x="646138" y="2868657"/>
            <a:ext cx="408832" cy="557167"/>
            <a:chOff x="4426818" y="2358282"/>
            <a:chExt cx="225600" cy="307471"/>
          </a:xfrm>
        </p:grpSpPr>
        <p:cxnSp>
          <p:nvCxnSpPr>
            <p:cNvPr id="261" name="Google Shape;261;p47"/>
            <p:cNvCxnSpPr>
              <a:stCxn id="262" idx="0"/>
            </p:cNvCxnSpPr>
            <p:nvPr/>
          </p:nvCxnSpPr>
          <p:spPr>
            <a:xfrm rot="-5400000">
              <a:off x="4484294" y="2413632"/>
              <a:ext cx="110700" cy="0"/>
            </a:xfrm>
            <a:prstGeom prst="straightConnector1">
              <a:avLst/>
            </a:prstGeom>
            <a:noFill/>
            <a:ln cap="flat" cmpd="sng" w="9525">
              <a:solidFill>
                <a:schemeClr val="lt2"/>
              </a:solidFill>
              <a:prstDash val="solid"/>
              <a:round/>
              <a:headEnd len="med" w="med" type="none"/>
              <a:tailEnd len="med" w="med" type="none"/>
            </a:ln>
          </p:spPr>
        </p:cxnSp>
        <p:sp>
          <p:nvSpPr>
            <p:cNvPr id="253" name="Google Shape;253;p47"/>
            <p:cNvSpPr/>
            <p:nvPr/>
          </p:nvSpPr>
          <p:spPr>
            <a:xfrm>
              <a:off x="4426818" y="2440153"/>
              <a:ext cx="225600" cy="225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7"/>
            <p:cNvSpPr/>
            <p:nvPr/>
          </p:nvSpPr>
          <p:spPr>
            <a:xfrm>
              <a:off x="4455644" y="2468982"/>
              <a:ext cx="168000" cy="168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47"/>
          <p:cNvGrpSpPr/>
          <p:nvPr/>
        </p:nvGrpSpPr>
        <p:grpSpPr>
          <a:xfrm rot="5400000">
            <a:off x="628336" y="4258617"/>
            <a:ext cx="408832" cy="522113"/>
            <a:chOff x="4883984" y="2377627"/>
            <a:chExt cx="225600" cy="288126"/>
          </a:xfrm>
        </p:grpSpPr>
        <p:cxnSp>
          <p:nvCxnSpPr>
            <p:cNvPr id="264" name="Google Shape;264;p47"/>
            <p:cNvCxnSpPr/>
            <p:nvPr/>
          </p:nvCxnSpPr>
          <p:spPr>
            <a:xfrm>
              <a:off x="4996858" y="2377627"/>
              <a:ext cx="0" cy="99600"/>
            </a:xfrm>
            <a:prstGeom prst="straightConnector1">
              <a:avLst/>
            </a:prstGeom>
            <a:noFill/>
            <a:ln cap="flat" cmpd="sng" w="9525">
              <a:solidFill>
                <a:schemeClr val="lt2"/>
              </a:solidFill>
              <a:prstDash val="solid"/>
              <a:round/>
              <a:headEnd len="med" w="med" type="none"/>
              <a:tailEnd len="med" w="med" type="none"/>
            </a:ln>
          </p:spPr>
        </p:cxnSp>
        <p:sp>
          <p:nvSpPr>
            <p:cNvPr id="265" name="Google Shape;265;p47"/>
            <p:cNvSpPr/>
            <p:nvPr/>
          </p:nvSpPr>
          <p:spPr>
            <a:xfrm>
              <a:off x="4883984" y="2440153"/>
              <a:ext cx="225600" cy="225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7"/>
            <p:cNvSpPr/>
            <p:nvPr/>
          </p:nvSpPr>
          <p:spPr>
            <a:xfrm>
              <a:off x="4912810" y="2468982"/>
              <a:ext cx="168000" cy="168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47"/>
          <p:cNvGrpSpPr/>
          <p:nvPr/>
        </p:nvGrpSpPr>
        <p:grpSpPr>
          <a:xfrm rot="5400000">
            <a:off x="645771" y="941344"/>
            <a:ext cx="408906" cy="557469"/>
            <a:chOff x="2182679" y="2005014"/>
            <a:chExt cx="792300" cy="1080158"/>
          </a:xfrm>
        </p:grpSpPr>
        <p:cxnSp>
          <p:nvCxnSpPr>
            <p:cNvPr id="267" name="Google Shape;267;p47"/>
            <p:cNvCxnSpPr>
              <a:stCxn id="268" idx="0"/>
            </p:cNvCxnSpPr>
            <p:nvPr/>
          </p:nvCxnSpPr>
          <p:spPr>
            <a:xfrm rot="-5400000">
              <a:off x="2384561" y="2199414"/>
              <a:ext cx="3888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47"/>
            <p:cNvSpPr/>
            <p:nvPr/>
          </p:nvSpPr>
          <p:spPr>
            <a:xfrm>
              <a:off x="2182679" y="2292572"/>
              <a:ext cx="792300" cy="792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7"/>
            <p:cNvSpPr/>
            <p:nvPr/>
          </p:nvSpPr>
          <p:spPr>
            <a:xfrm>
              <a:off x="2283911" y="2393814"/>
              <a:ext cx="590100" cy="590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7"/>
          <p:cNvSpPr txBox="1"/>
          <p:nvPr>
            <p:ph type="title"/>
          </p:nvPr>
        </p:nvSpPr>
        <p:spPr>
          <a:xfrm>
            <a:off x="4570000" y="220150"/>
            <a:ext cx="38634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70" name="Google Shape;270;p47"/>
          <p:cNvCxnSpPr/>
          <p:nvPr/>
        </p:nvCxnSpPr>
        <p:spPr>
          <a:xfrm>
            <a:off x="5073175" y="683125"/>
            <a:ext cx="32985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1" name="Google Shape;271;p47"/>
          <p:cNvSpPr txBox="1"/>
          <p:nvPr>
            <p:ph idx="4294967295" type="title"/>
          </p:nvPr>
        </p:nvSpPr>
        <p:spPr>
          <a:xfrm>
            <a:off x="1129309" y="910000"/>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UPDATE DAN UPGRADE</a:t>
            </a:r>
            <a:endParaRPr sz="1200"/>
          </a:p>
        </p:txBody>
      </p:sp>
      <p:sp>
        <p:nvSpPr>
          <p:cNvPr id="272" name="Google Shape;272;p47"/>
          <p:cNvSpPr txBox="1"/>
          <p:nvPr>
            <p:ph idx="4294967295" type="subTitle"/>
          </p:nvPr>
        </p:nvSpPr>
        <p:spPr>
          <a:xfrm>
            <a:off x="1237333" y="1213307"/>
            <a:ext cx="5282400" cy="39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lt1"/>
                </a:solidFill>
              </a:rPr>
              <a:t>GANTI SUPER USER, MENGUPDATE PAKET DAN UPGRADE APLIKASI :</a:t>
            </a:r>
            <a:endParaRPr sz="800">
              <a:solidFill>
                <a:schemeClr val="lt1"/>
              </a:solidFill>
            </a:endParaRPr>
          </a:p>
          <a:p>
            <a:pPr indent="-279400" lvl="0" marL="457200" rtl="0" algn="l">
              <a:lnSpc>
                <a:spcPct val="100000"/>
              </a:lnSpc>
              <a:spcBef>
                <a:spcPts val="0"/>
              </a:spcBef>
              <a:spcAft>
                <a:spcPts val="0"/>
              </a:spcAft>
              <a:buClr>
                <a:schemeClr val="lt1"/>
              </a:buClr>
              <a:buSzPts val="800"/>
              <a:buChar char="●"/>
            </a:pPr>
            <a:r>
              <a:rPr lang="en" sz="800">
                <a:solidFill>
                  <a:schemeClr val="lt1"/>
                </a:solidFill>
              </a:rPr>
              <a:t>sudo su			 </a:t>
            </a:r>
            <a:endParaRPr sz="800">
              <a:solidFill>
                <a:schemeClr val="lt1"/>
              </a:solidFill>
            </a:endParaRPr>
          </a:p>
          <a:p>
            <a:pPr indent="-279400" lvl="0" marL="457200" rtl="0" algn="l">
              <a:lnSpc>
                <a:spcPct val="100000"/>
              </a:lnSpc>
              <a:spcBef>
                <a:spcPts val="0"/>
              </a:spcBef>
              <a:spcAft>
                <a:spcPts val="0"/>
              </a:spcAft>
              <a:buClr>
                <a:schemeClr val="lt1"/>
              </a:buClr>
              <a:buSzPts val="800"/>
              <a:buChar char="●"/>
            </a:pPr>
            <a:r>
              <a:rPr lang="en" sz="800">
                <a:solidFill>
                  <a:schemeClr val="lt1"/>
                </a:solidFill>
              </a:rPr>
              <a:t>apt update &amp;&amp; apt upgrade	</a:t>
            </a:r>
            <a:endParaRPr sz="800">
              <a:solidFill>
                <a:schemeClr val="lt1"/>
              </a:solidFill>
            </a:endParaRPr>
          </a:p>
          <a:p>
            <a:pPr indent="0" lvl="0" marL="0" rtl="0" algn="l">
              <a:lnSpc>
                <a:spcPct val="100000"/>
              </a:lnSpc>
              <a:spcBef>
                <a:spcPts val="0"/>
              </a:spcBef>
              <a:spcAft>
                <a:spcPts val="0"/>
              </a:spcAft>
              <a:buNone/>
            </a:pPr>
            <a:r>
              <a:t/>
            </a:r>
            <a:endParaRPr sz="800">
              <a:solidFill>
                <a:schemeClr val="lt1"/>
              </a:solidFill>
            </a:endParaRPr>
          </a:p>
          <a:p>
            <a:pPr indent="0" lvl="0" marL="0" rtl="0" algn="l">
              <a:lnSpc>
                <a:spcPct val="100000"/>
              </a:lnSpc>
              <a:spcBef>
                <a:spcPts val="0"/>
              </a:spcBef>
              <a:spcAft>
                <a:spcPts val="0"/>
              </a:spcAft>
              <a:buNone/>
            </a:pPr>
            <a:r>
              <a:t/>
            </a:r>
            <a:endParaRPr sz="800">
              <a:solidFill>
                <a:schemeClr val="lt1"/>
              </a:solidFill>
            </a:endParaRPr>
          </a:p>
        </p:txBody>
      </p:sp>
      <p:cxnSp>
        <p:nvCxnSpPr>
          <p:cNvPr id="273" name="Google Shape;273;p47"/>
          <p:cNvCxnSpPr/>
          <p:nvPr/>
        </p:nvCxnSpPr>
        <p:spPr>
          <a:xfrm flipH="1" rot="10800000">
            <a:off x="1228561" y="1213298"/>
            <a:ext cx="2112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4" name="Google Shape;274;p47"/>
          <p:cNvSpPr txBox="1"/>
          <p:nvPr>
            <p:ph idx="4294967295" type="title"/>
          </p:nvPr>
        </p:nvSpPr>
        <p:spPr>
          <a:xfrm>
            <a:off x="1129309" y="1871322"/>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INSTAL DAN START NGINX</a:t>
            </a:r>
            <a:endParaRPr sz="1200"/>
          </a:p>
        </p:txBody>
      </p:sp>
      <p:sp>
        <p:nvSpPr>
          <p:cNvPr id="275" name="Google Shape;275;p47"/>
          <p:cNvSpPr txBox="1"/>
          <p:nvPr>
            <p:ph idx="4294967295" type="subTitle"/>
          </p:nvPr>
        </p:nvSpPr>
        <p:spPr>
          <a:xfrm>
            <a:off x="1237342" y="2174628"/>
            <a:ext cx="40923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MENAMBAHKAN NGINX KE DALAM SERVER :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apt -y install nginx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systemctl start nginx	</a:t>
            </a:r>
            <a:endParaRPr sz="800">
              <a:solidFill>
                <a:schemeClr val="lt1"/>
              </a:solidFill>
            </a:endParaRPr>
          </a:p>
        </p:txBody>
      </p:sp>
      <p:cxnSp>
        <p:nvCxnSpPr>
          <p:cNvPr id="276" name="Google Shape;276;p47"/>
          <p:cNvCxnSpPr/>
          <p:nvPr/>
        </p:nvCxnSpPr>
        <p:spPr>
          <a:xfrm>
            <a:off x="1228561" y="2181514"/>
            <a:ext cx="2433300" cy="5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7" name="Google Shape;277;p47"/>
          <p:cNvSpPr txBox="1"/>
          <p:nvPr>
            <p:ph idx="4294967295" type="title"/>
          </p:nvPr>
        </p:nvSpPr>
        <p:spPr>
          <a:xfrm>
            <a:off x="1129309" y="2832720"/>
            <a:ext cx="38388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INSTAL NODE JS DAN CLONE APLIKASI</a:t>
            </a:r>
            <a:endParaRPr sz="1200"/>
          </a:p>
        </p:txBody>
      </p:sp>
      <p:sp>
        <p:nvSpPr>
          <p:cNvPr id="278" name="Google Shape;278;p47"/>
          <p:cNvSpPr txBox="1"/>
          <p:nvPr>
            <p:ph idx="4294967295" type="subTitle"/>
          </p:nvPr>
        </p:nvSpPr>
        <p:spPr>
          <a:xfrm>
            <a:off x="1237350" y="3136025"/>
            <a:ext cx="57411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INSTAL NODE JS DAN CLONE APLIKASI DARI GITHUB:</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curl -sL https://deb.nodesource.com/setup_10.x -o nodesource_setup.sh</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bash node_setup.sh</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apt install node js -y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git clone --branch Reactor http://github.com/DumbwaysDotId/DW15WDTPH_housy.git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mv DW15WDTPH_housy frontend</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cd frontend</a:t>
            </a:r>
            <a:endParaRPr sz="800">
              <a:solidFill>
                <a:schemeClr val="lt1"/>
              </a:solidFill>
            </a:endParaRPr>
          </a:p>
        </p:txBody>
      </p:sp>
      <p:cxnSp>
        <p:nvCxnSpPr>
          <p:cNvPr id="279" name="Google Shape;279;p47"/>
          <p:cNvCxnSpPr/>
          <p:nvPr/>
        </p:nvCxnSpPr>
        <p:spPr>
          <a:xfrm flipH="1" rot="10800000">
            <a:off x="1228561" y="3136010"/>
            <a:ext cx="3423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0" name="Google Shape;280;p47"/>
          <p:cNvSpPr txBox="1"/>
          <p:nvPr>
            <p:ph idx="4294967295" type="title"/>
          </p:nvPr>
        </p:nvSpPr>
        <p:spPr>
          <a:xfrm>
            <a:off x="1129309" y="4224475"/>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UPDATE DAN DEPLOY</a:t>
            </a:r>
            <a:endParaRPr sz="1200"/>
          </a:p>
        </p:txBody>
      </p:sp>
      <p:sp>
        <p:nvSpPr>
          <p:cNvPr id="281" name="Google Shape;281;p47"/>
          <p:cNvSpPr txBox="1"/>
          <p:nvPr>
            <p:ph idx="4294967295" type="subTitle"/>
          </p:nvPr>
        </p:nvSpPr>
        <p:spPr>
          <a:xfrm>
            <a:off x="1237342" y="4592331"/>
            <a:ext cx="40923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UPDATE PAKET YANG DIBUTUHKAN APLIKASI DAN START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npm install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npm start			 </a:t>
            </a:r>
            <a:endParaRPr sz="800">
              <a:solidFill>
                <a:schemeClr val="lt1"/>
              </a:solidFill>
            </a:endParaRPr>
          </a:p>
          <a:p>
            <a:pPr indent="0" lvl="0" marL="0" rtl="0" algn="l">
              <a:spcBef>
                <a:spcPts val="0"/>
              </a:spcBef>
              <a:spcAft>
                <a:spcPts val="0"/>
              </a:spcAft>
              <a:buNone/>
            </a:pPr>
            <a:r>
              <a:t/>
            </a:r>
            <a:endParaRPr sz="800">
              <a:solidFill>
                <a:schemeClr val="lt1"/>
              </a:solidFill>
            </a:endParaRPr>
          </a:p>
          <a:p>
            <a:pPr indent="0" lvl="0" marL="0" rtl="0" algn="l">
              <a:spcBef>
                <a:spcPts val="0"/>
              </a:spcBef>
              <a:spcAft>
                <a:spcPts val="0"/>
              </a:spcAft>
              <a:buNone/>
            </a:pPr>
            <a:r>
              <a:t/>
            </a:r>
            <a:endParaRPr sz="800">
              <a:solidFill>
                <a:schemeClr val="lt1"/>
              </a:solidFill>
            </a:endParaRPr>
          </a:p>
        </p:txBody>
      </p:sp>
      <p:cxnSp>
        <p:nvCxnSpPr>
          <p:cNvPr id="282" name="Google Shape;282;p47"/>
          <p:cNvCxnSpPr/>
          <p:nvPr/>
        </p:nvCxnSpPr>
        <p:spPr>
          <a:xfrm flipH="1" rot="10800000">
            <a:off x="1237342" y="4516231"/>
            <a:ext cx="19875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nvSpPr>
        <p:spPr>
          <a:xfrm>
            <a:off x="3096000" y="436905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Default Web From Nginx</a:t>
            </a:r>
            <a:endParaRPr b="1" sz="1300">
              <a:solidFill>
                <a:schemeClr val="lt1"/>
              </a:solidFill>
              <a:latin typeface="Montserrat"/>
              <a:ea typeface="Montserrat"/>
              <a:cs typeface="Montserrat"/>
              <a:sym typeface="Montserrat"/>
            </a:endParaRPr>
          </a:p>
        </p:txBody>
      </p:sp>
      <p:sp>
        <p:nvSpPr>
          <p:cNvPr id="288" name="Google Shape;288;p48"/>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89" name="Google Shape;289;p4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0" name="Google Shape;290;p48"/>
          <p:cNvPicPr preferRelativeResize="0"/>
          <p:nvPr/>
        </p:nvPicPr>
        <p:blipFill>
          <a:blip r:embed="rId3">
            <a:alphaModFix/>
          </a:blip>
          <a:stretch>
            <a:fillRect/>
          </a:stretch>
        </p:blipFill>
        <p:spPr>
          <a:xfrm>
            <a:off x="1713088" y="1377450"/>
            <a:ext cx="5717825" cy="272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DEPLOY WEB APP</a:t>
            </a:r>
            <a:endParaRPr b="1" sz="1300">
              <a:solidFill>
                <a:schemeClr val="lt1"/>
              </a:solidFill>
              <a:latin typeface="Montserrat"/>
              <a:ea typeface="Montserrat"/>
              <a:cs typeface="Montserrat"/>
              <a:sym typeface="Montserrat"/>
            </a:endParaRPr>
          </a:p>
        </p:txBody>
      </p:sp>
      <p:sp>
        <p:nvSpPr>
          <p:cNvPr id="296" name="Google Shape;296;p49"/>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INSTALL APPLICATION</a:t>
            </a:r>
            <a:endParaRPr sz="2100">
              <a:solidFill>
                <a:schemeClr val="lt1"/>
              </a:solidFill>
            </a:endParaRPr>
          </a:p>
        </p:txBody>
      </p:sp>
      <p:cxnSp>
        <p:nvCxnSpPr>
          <p:cNvPr id="297" name="Google Shape;297;p4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8" name="Google Shape;298;p49"/>
          <p:cNvPicPr preferRelativeResize="0"/>
          <p:nvPr/>
        </p:nvPicPr>
        <p:blipFill>
          <a:blip r:embed="rId3">
            <a:alphaModFix/>
          </a:blip>
          <a:stretch>
            <a:fillRect/>
          </a:stretch>
        </p:blipFill>
        <p:spPr>
          <a:xfrm>
            <a:off x="1456698" y="751612"/>
            <a:ext cx="6230600" cy="36402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619575" y="150825"/>
            <a:ext cx="4629300" cy="4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CLOUD SERVER</a:t>
            </a:r>
            <a:endParaRPr sz="2800"/>
          </a:p>
        </p:txBody>
      </p:sp>
      <p:sp>
        <p:nvSpPr>
          <p:cNvPr id="304" name="Google Shape;304;p50"/>
          <p:cNvSpPr txBox="1"/>
          <p:nvPr/>
        </p:nvSpPr>
        <p:spPr>
          <a:xfrm>
            <a:off x="1920125" y="1869625"/>
            <a:ext cx="26601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ExtraBold"/>
                <a:ea typeface="Montserrat ExtraBold"/>
                <a:cs typeface="Montserrat ExtraBold"/>
                <a:sym typeface="Montserrat ExtraBold"/>
              </a:rPr>
              <a:t>SETUP CLOUD SERVER</a:t>
            </a:r>
            <a:endParaRPr sz="1600">
              <a:solidFill>
                <a:srgbClr val="FFFFFF"/>
              </a:solidFill>
              <a:latin typeface="Montserrat ExtraBold"/>
              <a:ea typeface="Montserrat ExtraBold"/>
              <a:cs typeface="Montserrat ExtraBold"/>
              <a:sym typeface="Montserrat ExtraBold"/>
            </a:endParaRPr>
          </a:p>
        </p:txBody>
      </p:sp>
      <p:sp>
        <p:nvSpPr>
          <p:cNvPr id="305" name="Google Shape;305;p50"/>
          <p:cNvSpPr txBox="1"/>
          <p:nvPr/>
        </p:nvSpPr>
        <p:spPr>
          <a:xfrm>
            <a:off x="656335" y="1703275"/>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05</a:t>
            </a:r>
            <a:endParaRPr sz="2800">
              <a:solidFill>
                <a:srgbClr val="FFFFFF"/>
              </a:solidFill>
              <a:latin typeface="Montserrat ExtraBold"/>
              <a:ea typeface="Montserrat ExtraBold"/>
              <a:cs typeface="Montserrat ExtraBold"/>
              <a:sym typeface="Montserrat ExtraBold"/>
            </a:endParaRPr>
          </a:p>
        </p:txBody>
      </p:sp>
      <p:cxnSp>
        <p:nvCxnSpPr>
          <p:cNvPr id="306" name="Google Shape;306;p50"/>
          <p:cNvCxnSpPr/>
          <p:nvPr/>
        </p:nvCxnSpPr>
        <p:spPr>
          <a:xfrm>
            <a:off x="1820062" y="1881275"/>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7" name="Google Shape;307;p50"/>
          <p:cNvSpPr txBox="1"/>
          <p:nvPr/>
        </p:nvSpPr>
        <p:spPr>
          <a:xfrm>
            <a:off x="1948525" y="2640600"/>
            <a:ext cx="36402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ExtraBold"/>
                <a:ea typeface="Montserrat ExtraBold"/>
                <a:cs typeface="Montserrat ExtraBold"/>
                <a:sym typeface="Montserrat ExtraBold"/>
              </a:rPr>
              <a:t>ADD USER AND CONFIG SSH</a:t>
            </a:r>
            <a:endParaRPr sz="1600">
              <a:solidFill>
                <a:srgbClr val="FFFFFF"/>
              </a:solidFill>
              <a:latin typeface="Montserrat ExtraBold"/>
              <a:ea typeface="Montserrat ExtraBold"/>
              <a:cs typeface="Montserrat ExtraBold"/>
              <a:sym typeface="Montserrat ExtraBold"/>
            </a:endParaRPr>
          </a:p>
        </p:txBody>
      </p:sp>
      <p:sp>
        <p:nvSpPr>
          <p:cNvPr id="308" name="Google Shape;308;p50"/>
          <p:cNvSpPr txBox="1"/>
          <p:nvPr/>
        </p:nvSpPr>
        <p:spPr>
          <a:xfrm>
            <a:off x="619585" y="2378675"/>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a:t>
            </a:r>
            <a:r>
              <a:rPr lang="en" sz="2800">
                <a:solidFill>
                  <a:srgbClr val="FFFFFF"/>
                </a:solidFill>
                <a:latin typeface="Montserrat ExtraBold"/>
                <a:ea typeface="Montserrat ExtraBold"/>
                <a:cs typeface="Montserrat ExtraBold"/>
                <a:sym typeface="Montserrat ExtraBold"/>
              </a:rPr>
              <a:t>6</a:t>
            </a:r>
            <a:endParaRPr sz="2800">
              <a:solidFill>
                <a:srgbClr val="FFFFFF"/>
              </a:solidFill>
              <a:latin typeface="Montserrat ExtraBold"/>
              <a:ea typeface="Montserrat ExtraBold"/>
              <a:cs typeface="Montserrat ExtraBold"/>
              <a:sym typeface="Montserrat ExtraBold"/>
            </a:endParaRPr>
          </a:p>
        </p:txBody>
      </p:sp>
      <p:cxnSp>
        <p:nvCxnSpPr>
          <p:cNvPr id="309" name="Google Shape;309;p50"/>
          <p:cNvCxnSpPr/>
          <p:nvPr/>
        </p:nvCxnSpPr>
        <p:spPr>
          <a:xfrm>
            <a:off x="1834262" y="2595725"/>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0" name="Google Shape;310;p50"/>
          <p:cNvSpPr txBox="1"/>
          <p:nvPr/>
        </p:nvSpPr>
        <p:spPr>
          <a:xfrm>
            <a:off x="1920125" y="4065750"/>
            <a:ext cx="31011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Montserrat ExtraBold"/>
                <a:ea typeface="Montserrat ExtraBold"/>
                <a:cs typeface="Montserrat ExtraBold"/>
                <a:sym typeface="Montserrat ExtraBold"/>
              </a:rPr>
              <a:t>SERVER FOR APPLICATION</a:t>
            </a:r>
            <a:endParaRPr sz="1600">
              <a:solidFill>
                <a:srgbClr val="FFFFFF"/>
              </a:solidFill>
              <a:latin typeface="Montserrat ExtraBold"/>
              <a:ea typeface="Montserrat ExtraBold"/>
              <a:cs typeface="Montserrat ExtraBold"/>
              <a:sym typeface="Montserrat ExtraBold"/>
            </a:endParaRPr>
          </a:p>
        </p:txBody>
      </p:sp>
      <p:sp>
        <p:nvSpPr>
          <p:cNvPr id="311" name="Google Shape;311;p50"/>
          <p:cNvSpPr txBox="1"/>
          <p:nvPr/>
        </p:nvSpPr>
        <p:spPr>
          <a:xfrm>
            <a:off x="647985" y="3950100"/>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08</a:t>
            </a:r>
            <a:endParaRPr sz="2800">
              <a:solidFill>
                <a:srgbClr val="FFFFFF"/>
              </a:solidFill>
              <a:latin typeface="Montserrat ExtraBold"/>
              <a:ea typeface="Montserrat ExtraBold"/>
              <a:cs typeface="Montserrat ExtraBold"/>
              <a:sym typeface="Montserrat ExtraBold"/>
            </a:endParaRPr>
          </a:p>
        </p:txBody>
      </p:sp>
      <p:cxnSp>
        <p:nvCxnSpPr>
          <p:cNvPr id="312" name="Google Shape;312;p50"/>
          <p:cNvCxnSpPr/>
          <p:nvPr/>
        </p:nvCxnSpPr>
        <p:spPr>
          <a:xfrm>
            <a:off x="1834262" y="4167150"/>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3" name="Google Shape;313;p50"/>
          <p:cNvSpPr txBox="1"/>
          <p:nvPr/>
        </p:nvSpPr>
        <p:spPr>
          <a:xfrm>
            <a:off x="6578702" y="919925"/>
            <a:ext cx="31011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Montserrat ExtraBold"/>
                <a:ea typeface="Montserrat ExtraBold"/>
                <a:cs typeface="Montserrat ExtraBold"/>
                <a:sym typeface="Montserrat ExtraBold"/>
              </a:rPr>
              <a:t>Custom Domain</a:t>
            </a:r>
            <a:endParaRPr sz="16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b="1" sz="1600">
              <a:solidFill>
                <a:srgbClr val="FFFFFF"/>
              </a:solidFill>
            </a:endParaRPr>
          </a:p>
        </p:txBody>
      </p:sp>
      <p:sp>
        <p:nvSpPr>
          <p:cNvPr id="314" name="Google Shape;314;p50"/>
          <p:cNvSpPr txBox="1"/>
          <p:nvPr/>
        </p:nvSpPr>
        <p:spPr>
          <a:xfrm>
            <a:off x="5285435" y="611075"/>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09</a:t>
            </a:r>
            <a:endParaRPr sz="2800">
              <a:solidFill>
                <a:srgbClr val="FFFFFF"/>
              </a:solidFill>
              <a:latin typeface="Montserrat ExtraBold"/>
              <a:ea typeface="Montserrat ExtraBold"/>
              <a:cs typeface="Montserrat ExtraBold"/>
              <a:sym typeface="Montserrat ExtraBold"/>
            </a:endParaRPr>
          </a:p>
        </p:txBody>
      </p:sp>
      <p:cxnSp>
        <p:nvCxnSpPr>
          <p:cNvPr id="315" name="Google Shape;315;p50"/>
          <p:cNvCxnSpPr/>
          <p:nvPr/>
        </p:nvCxnSpPr>
        <p:spPr>
          <a:xfrm>
            <a:off x="6354987" y="828125"/>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6" name="Google Shape;316;p50"/>
          <p:cNvSpPr txBox="1"/>
          <p:nvPr/>
        </p:nvSpPr>
        <p:spPr>
          <a:xfrm>
            <a:off x="6578690" y="1717550"/>
            <a:ext cx="43443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ExtraBold"/>
                <a:ea typeface="Montserrat ExtraBold"/>
                <a:cs typeface="Montserrat ExtraBold"/>
                <a:sym typeface="Montserrat ExtraBold"/>
              </a:rPr>
              <a:t>REVERSE PROXY</a:t>
            </a:r>
            <a:endParaRPr sz="1600">
              <a:solidFill>
                <a:srgbClr val="FFFFFF"/>
              </a:solidFill>
              <a:latin typeface="Montserrat ExtraBold"/>
              <a:ea typeface="Montserrat ExtraBold"/>
              <a:cs typeface="Montserrat ExtraBold"/>
              <a:sym typeface="Montserrat ExtraBold"/>
            </a:endParaRPr>
          </a:p>
        </p:txBody>
      </p:sp>
      <p:sp>
        <p:nvSpPr>
          <p:cNvPr id="317" name="Google Shape;317;p50"/>
          <p:cNvSpPr txBox="1"/>
          <p:nvPr/>
        </p:nvSpPr>
        <p:spPr>
          <a:xfrm>
            <a:off x="5248885" y="1518713"/>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10</a:t>
            </a:r>
            <a:endParaRPr sz="2800">
              <a:solidFill>
                <a:srgbClr val="FFFFFF"/>
              </a:solidFill>
              <a:latin typeface="Montserrat ExtraBold"/>
              <a:ea typeface="Montserrat ExtraBold"/>
              <a:cs typeface="Montserrat ExtraBold"/>
              <a:sym typeface="Montserrat ExtraBold"/>
            </a:endParaRPr>
          </a:p>
        </p:txBody>
      </p:sp>
      <p:cxnSp>
        <p:nvCxnSpPr>
          <p:cNvPr id="318" name="Google Shape;318;p50"/>
          <p:cNvCxnSpPr/>
          <p:nvPr/>
        </p:nvCxnSpPr>
        <p:spPr>
          <a:xfrm>
            <a:off x="6385837" y="1735775"/>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9" name="Google Shape;319;p50"/>
          <p:cNvSpPr txBox="1"/>
          <p:nvPr/>
        </p:nvSpPr>
        <p:spPr>
          <a:xfrm>
            <a:off x="6578700" y="2482700"/>
            <a:ext cx="26601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ExtraBold"/>
                <a:ea typeface="Montserrat ExtraBold"/>
                <a:cs typeface="Montserrat ExtraBold"/>
                <a:sym typeface="Montserrat ExtraBold"/>
              </a:rPr>
              <a:t>SSL Config</a:t>
            </a:r>
            <a:endParaRPr sz="1600">
              <a:solidFill>
                <a:srgbClr val="FFFFFF"/>
              </a:solidFill>
              <a:latin typeface="Montserrat ExtraBold"/>
              <a:ea typeface="Montserrat ExtraBold"/>
              <a:cs typeface="Montserrat ExtraBold"/>
              <a:sym typeface="Montserrat ExtraBold"/>
            </a:endParaRPr>
          </a:p>
        </p:txBody>
      </p:sp>
      <p:sp>
        <p:nvSpPr>
          <p:cNvPr id="320" name="Google Shape;320;p50"/>
          <p:cNvSpPr txBox="1"/>
          <p:nvPr/>
        </p:nvSpPr>
        <p:spPr>
          <a:xfrm>
            <a:off x="5285435" y="2316350"/>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11</a:t>
            </a:r>
            <a:endParaRPr sz="2800">
              <a:solidFill>
                <a:srgbClr val="FFFFFF"/>
              </a:solidFill>
              <a:latin typeface="Montserrat ExtraBold"/>
              <a:ea typeface="Montserrat ExtraBold"/>
              <a:cs typeface="Montserrat ExtraBold"/>
              <a:sym typeface="Montserrat ExtraBold"/>
            </a:endParaRPr>
          </a:p>
        </p:txBody>
      </p:sp>
      <p:cxnSp>
        <p:nvCxnSpPr>
          <p:cNvPr id="321" name="Google Shape;321;p50"/>
          <p:cNvCxnSpPr/>
          <p:nvPr/>
        </p:nvCxnSpPr>
        <p:spPr>
          <a:xfrm>
            <a:off x="6443074" y="2533400"/>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2" name="Google Shape;322;p50"/>
          <p:cNvSpPr txBox="1"/>
          <p:nvPr/>
        </p:nvSpPr>
        <p:spPr>
          <a:xfrm>
            <a:off x="5588650" y="1053775"/>
            <a:ext cx="626400" cy="4974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solidFill>
                <a:srgbClr val="FFFFFF"/>
              </a:solidFill>
              <a:latin typeface="Montserrat ExtraBold"/>
              <a:ea typeface="Montserrat ExtraBold"/>
              <a:cs typeface="Montserrat ExtraBold"/>
              <a:sym typeface="Montserrat ExtraBold"/>
            </a:endParaRPr>
          </a:p>
        </p:txBody>
      </p:sp>
      <p:sp>
        <p:nvSpPr>
          <p:cNvPr id="323" name="Google Shape;323;p50"/>
          <p:cNvSpPr txBox="1"/>
          <p:nvPr/>
        </p:nvSpPr>
        <p:spPr>
          <a:xfrm>
            <a:off x="5816675" y="1735763"/>
            <a:ext cx="626400" cy="4974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solidFill>
                <a:srgbClr val="FFFFFF"/>
              </a:solidFill>
              <a:latin typeface="Montserrat ExtraBold"/>
              <a:ea typeface="Montserrat ExtraBold"/>
              <a:cs typeface="Montserrat ExtraBold"/>
              <a:sym typeface="Montserrat ExtraBold"/>
            </a:endParaRPr>
          </a:p>
        </p:txBody>
      </p:sp>
      <p:sp>
        <p:nvSpPr>
          <p:cNvPr id="324" name="Google Shape;324;p50"/>
          <p:cNvSpPr txBox="1"/>
          <p:nvPr/>
        </p:nvSpPr>
        <p:spPr>
          <a:xfrm>
            <a:off x="1920125" y="1049475"/>
            <a:ext cx="28722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ExtraBold"/>
                <a:ea typeface="Montserrat ExtraBold"/>
                <a:cs typeface="Montserrat ExtraBold"/>
                <a:sym typeface="Montserrat ExtraBold"/>
              </a:rPr>
              <a:t>CONFIGURE NETWORK</a:t>
            </a:r>
            <a:endParaRPr sz="1600">
              <a:solidFill>
                <a:srgbClr val="FFFFFF"/>
              </a:solidFill>
              <a:latin typeface="Montserrat ExtraBold"/>
              <a:ea typeface="Montserrat ExtraBold"/>
              <a:cs typeface="Montserrat ExtraBold"/>
              <a:sym typeface="Montserrat ExtraBold"/>
            </a:endParaRPr>
          </a:p>
        </p:txBody>
      </p:sp>
      <p:cxnSp>
        <p:nvCxnSpPr>
          <p:cNvPr id="325" name="Google Shape;325;p50"/>
          <p:cNvCxnSpPr/>
          <p:nvPr/>
        </p:nvCxnSpPr>
        <p:spPr>
          <a:xfrm>
            <a:off x="1820062" y="1155175"/>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6" name="Google Shape;326;p50"/>
          <p:cNvSpPr txBox="1"/>
          <p:nvPr/>
        </p:nvSpPr>
        <p:spPr>
          <a:xfrm>
            <a:off x="656335" y="938125"/>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04</a:t>
            </a:r>
            <a:endParaRPr sz="2800">
              <a:solidFill>
                <a:srgbClr val="FFFFFF"/>
              </a:solidFill>
              <a:latin typeface="Montserrat ExtraBold"/>
              <a:ea typeface="Montserrat ExtraBold"/>
              <a:cs typeface="Montserrat ExtraBold"/>
              <a:sym typeface="Montserrat ExtraBold"/>
            </a:endParaRPr>
          </a:p>
        </p:txBody>
      </p:sp>
      <p:sp>
        <p:nvSpPr>
          <p:cNvPr id="327" name="Google Shape;327;p50"/>
          <p:cNvSpPr txBox="1"/>
          <p:nvPr/>
        </p:nvSpPr>
        <p:spPr>
          <a:xfrm>
            <a:off x="647985" y="3164388"/>
            <a:ext cx="1106100" cy="931500"/>
          </a:xfrm>
          <a:prstGeom prst="rect">
            <a:avLst/>
          </a:prstGeom>
          <a:noFill/>
          <a:ln>
            <a:noFill/>
          </a:ln>
          <a:effectLst>
            <a:outerShdw blurRad="114300" rotWithShape="0" algn="bl" dir="6360000" dist="28575">
              <a:srgbClr val="FFAB4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2800">
                <a:solidFill>
                  <a:srgbClr val="FFFFFF"/>
                </a:solidFill>
                <a:latin typeface="Montserrat ExtraBold"/>
                <a:ea typeface="Montserrat ExtraBold"/>
                <a:cs typeface="Montserrat ExtraBold"/>
                <a:sym typeface="Montserrat ExtraBold"/>
              </a:rPr>
              <a:t>07</a:t>
            </a:r>
            <a:endParaRPr sz="2800">
              <a:solidFill>
                <a:srgbClr val="FFFFFF"/>
              </a:solidFill>
              <a:latin typeface="Montserrat ExtraBold"/>
              <a:ea typeface="Montserrat ExtraBold"/>
              <a:cs typeface="Montserrat ExtraBold"/>
              <a:sym typeface="Montserrat ExtraBold"/>
            </a:endParaRPr>
          </a:p>
        </p:txBody>
      </p:sp>
      <p:cxnSp>
        <p:nvCxnSpPr>
          <p:cNvPr id="328" name="Google Shape;328;p50"/>
          <p:cNvCxnSpPr/>
          <p:nvPr/>
        </p:nvCxnSpPr>
        <p:spPr>
          <a:xfrm>
            <a:off x="1820062" y="3381450"/>
            <a:ext cx="5700" cy="4974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9" name="Google Shape;329;p50"/>
          <p:cNvSpPr txBox="1"/>
          <p:nvPr/>
        </p:nvSpPr>
        <p:spPr>
          <a:xfrm>
            <a:off x="2088875" y="3310175"/>
            <a:ext cx="3101100" cy="5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Montserrat ExtraBold"/>
                <a:ea typeface="Montserrat ExtraBold"/>
                <a:cs typeface="Montserrat ExtraBold"/>
                <a:sym typeface="Montserrat ExtraBold"/>
              </a:rPr>
              <a:t>NAT GATEWAY</a:t>
            </a:r>
            <a:endParaRPr sz="16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35" name="Google Shape;335;p51"/>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Cloud Computing</a:t>
            </a:r>
            <a:endParaRPr sz="2100">
              <a:solidFill>
                <a:schemeClr val="lt1"/>
              </a:solidFill>
            </a:endParaRPr>
          </a:p>
        </p:txBody>
      </p:sp>
      <p:cxnSp>
        <p:nvCxnSpPr>
          <p:cNvPr id="336" name="Google Shape;336;p51"/>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7" name="Google Shape;337;p51"/>
          <p:cNvSpPr txBox="1"/>
          <p:nvPr/>
        </p:nvSpPr>
        <p:spPr>
          <a:xfrm>
            <a:off x="1072475" y="1276700"/>
            <a:ext cx="726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Komputasi Cloud adalah pengiriman sumber daya IT sesuai permintaan melalui internet dengan harga sesuai pemakaian.</a:t>
            </a:r>
            <a:endParaRPr sz="2500">
              <a:solidFill>
                <a:srgbClr val="FFFFFF"/>
              </a:solidFill>
            </a:endParaRPr>
          </a:p>
        </p:txBody>
      </p:sp>
      <p:sp>
        <p:nvSpPr>
          <p:cNvPr id="338" name="Google Shape;338;p51"/>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https://aws.amazon.com/id/what-is-cloud-computing/</a:t>
            </a:r>
            <a:endParaRPr b="1" sz="13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44" name="Google Shape;344;p52"/>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Networking</a:t>
            </a:r>
            <a:endParaRPr sz="2100">
              <a:solidFill>
                <a:schemeClr val="lt1"/>
              </a:solidFill>
            </a:endParaRPr>
          </a:p>
        </p:txBody>
      </p:sp>
      <p:cxnSp>
        <p:nvCxnSpPr>
          <p:cNvPr id="345" name="Google Shape;345;p52"/>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6" name="Google Shape;346;p52"/>
          <p:cNvSpPr txBox="1"/>
          <p:nvPr/>
        </p:nvSpPr>
        <p:spPr>
          <a:xfrm>
            <a:off x="1072475" y="1276700"/>
            <a:ext cx="7265100" cy="30000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rgbClr val="FFFFFF"/>
              </a:buClr>
              <a:buSzPts val="2500"/>
              <a:buAutoNum type="arabicPeriod"/>
            </a:pPr>
            <a:r>
              <a:rPr lang="en" sz="2200">
                <a:solidFill>
                  <a:srgbClr val="FFFFFF"/>
                </a:solidFill>
              </a:rPr>
              <a:t>IP Address</a:t>
            </a:r>
            <a:endParaRPr sz="2200">
              <a:solidFill>
                <a:srgbClr val="FFFFFF"/>
              </a:solidFill>
            </a:endParaRPr>
          </a:p>
          <a:p>
            <a:pPr indent="-368300" lvl="0" marL="457200" rtl="0" algn="l">
              <a:spcBef>
                <a:spcPts val="0"/>
              </a:spcBef>
              <a:spcAft>
                <a:spcPts val="0"/>
              </a:spcAft>
              <a:buClr>
                <a:srgbClr val="FFFFFF"/>
              </a:buClr>
              <a:buSzPts val="2200"/>
              <a:buAutoNum type="arabicPeriod"/>
            </a:pPr>
            <a:r>
              <a:rPr lang="en" sz="2200">
                <a:solidFill>
                  <a:srgbClr val="FFFFFF"/>
                </a:solidFill>
              </a:rPr>
              <a:t>VPC</a:t>
            </a:r>
            <a:endParaRPr sz="2200">
              <a:solidFill>
                <a:srgbClr val="FFFFFF"/>
              </a:solidFill>
            </a:endParaRPr>
          </a:p>
          <a:p>
            <a:pPr indent="-368300" lvl="0" marL="457200" rtl="0" algn="l">
              <a:spcBef>
                <a:spcPts val="0"/>
              </a:spcBef>
              <a:spcAft>
                <a:spcPts val="0"/>
              </a:spcAft>
              <a:buClr>
                <a:srgbClr val="FFFFFF"/>
              </a:buClr>
              <a:buSzPts val="2200"/>
              <a:buAutoNum type="arabicPeriod"/>
            </a:pPr>
            <a:r>
              <a:rPr lang="en" sz="2200">
                <a:solidFill>
                  <a:srgbClr val="FFFFFF"/>
                </a:solidFill>
              </a:rPr>
              <a:t>INTERNET GATEWAY</a:t>
            </a:r>
            <a:endParaRPr sz="2200">
              <a:solidFill>
                <a:srgbClr val="FFFFFF"/>
              </a:solidFill>
            </a:endParaRPr>
          </a:p>
        </p:txBody>
      </p:sp>
      <p:sp>
        <p:nvSpPr>
          <p:cNvPr id="347" name="Google Shape;347;p52"/>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53" name="Google Shape;353;p53"/>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IP ADDRESS</a:t>
            </a:r>
            <a:endParaRPr sz="2100">
              <a:solidFill>
                <a:schemeClr val="lt1"/>
              </a:solidFill>
            </a:endParaRPr>
          </a:p>
        </p:txBody>
      </p:sp>
      <p:cxnSp>
        <p:nvCxnSpPr>
          <p:cNvPr id="354" name="Google Shape;354;p53"/>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5" name="Google Shape;355;p53"/>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356" name="Google Shape;356;p53"/>
          <p:cNvPicPr preferRelativeResize="0"/>
          <p:nvPr/>
        </p:nvPicPr>
        <p:blipFill>
          <a:blip r:embed="rId3">
            <a:alphaModFix/>
          </a:blip>
          <a:stretch>
            <a:fillRect/>
          </a:stretch>
        </p:blipFill>
        <p:spPr>
          <a:xfrm>
            <a:off x="2284575" y="797125"/>
            <a:ext cx="4574825" cy="3930371"/>
          </a:xfrm>
          <a:prstGeom prst="rect">
            <a:avLst/>
          </a:prstGeom>
          <a:noFill/>
          <a:ln>
            <a:noFill/>
          </a:ln>
        </p:spPr>
      </p:pic>
      <p:sp>
        <p:nvSpPr>
          <p:cNvPr id="357" name="Google Shape;357;p53"/>
          <p:cNvSpPr txBox="1"/>
          <p:nvPr/>
        </p:nvSpPr>
        <p:spPr>
          <a:xfrm>
            <a:off x="1472087" y="4846650"/>
            <a:ext cx="61998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https://www.it-jurnal.com/pengertian-subnetting-ip-addres-versi-4/</a:t>
            </a:r>
            <a:endParaRPr b="1" sz="13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63" name="Google Shape;363;p54"/>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VPC</a:t>
            </a:r>
            <a:endParaRPr sz="2100">
              <a:solidFill>
                <a:schemeClr val="lt1"/>
              </a:solidFill>
            </a:endParaRPr>
          </a:p>
        </p:txBody>
      </p:sp>
      <p:cxnSp>
        <p:nvCxnSpPr>
          <p:cNvPr id="364" name="Google Shape;364;p54"/>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5" name="Google Shape;365;p54"/>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66" name="Google Shape;366;p54"/>
          <p:cNvSpPr txBox="1"/>
          <p:nvPr/>
        </p:nvSpPr>
        <p:spPr>
          <a:xfrm>
            <a:off x="1072475" y="1276700"/>
            <a:ext cx="726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 VPC (Virtual Private Cloud) adalah layanan virtual netwok yang dimana jaringan komputer virtual tersebut bermanfaat agar berbagai resource cloud kita di AWS yang ada di dalamnya seperti EC2 instance.</a:t>
            </a:r>
            <a:endParaRPr sz="2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idx="6" type="title"/>
          </p:nvPr>
        </p:nvSpPr>
        <p:spPr>
          <a:xfrm>
            <a:off x="1048450" y="20755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01</a:t>
            </a:r>
            <a:endParaRPr sz="3000"/>
          </a:p>
        </p:txBody>
      </p:sp>
      <p:sp>
        <p:nvSpPr>
          <p:cNvPr id="166" name="Google Shape;166;p37"/>
          <p:cNvSpPr txBox="1"/>
          <p:nvPr>
            <p:ph idx="1" type="subTitle"/>
          </p:nvPr>
        </p:nvSpPr>
        <p:spPr>
          <a:xfrm>
            <a:off x="3538497" y="2975583"/>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SETUP NETWORK</a:t>
            </a:r>
            <a:endParaRPr b="1" sz="1600"/>
          </a:p>
        </p:txBody>
      </p:sp>
      <p:sp>
        <p:nvSpPr>
          <p:cNvPr id="167" name="Google Shape;167;p37"/>
          <p:cNvSpPr txBox="1"/>
          <p:nvPr>
            <p:ph idx="3" type="subTitle"/>
          </p:nvPr>
        </p:nvSpPr>
        <p:spPr>
          <a:xfrm>
            <a:off x="5888600" y="2975575"/>
            <a:ext cx="2359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INSTALL APPLICATION</a:t>
            </a:r>
            <a:endParaRPr b="1" sz="1600"/>
          </a:p>
        </p:txBody>
      </p:sp>
      <p:sp>
        <p:nvSpPr>
          <p:cNvPr id="168" name="Google Shape;168;p37"/>
          <p:cNvSpPr txBox="1"/>
          <p:nvPr>
            <p:ph idx="5" type="subTitle"/>
          </p:nvPr>
        </p:nvSpPr>
        <p:spPr>
          <a:xfrm>
            <a:off x="1048447" y="2975583"/>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INSTALASI UBUNTU</a:t>
            </a:r>
            <a:endParaRPr b="1" sz="1600"/>
          </a:p>
        </p:txBody>
      </p:sp>
      <p:sp>
        <p:nvSpPr>
          <p:cNvPr id="169" name="Google Shape;169;p37"/>
          <p:cNvSpPr txBox="1"/>
          <p:nvPr>
            <p:ph idx="7" type="title"/>
          </p:nvPr>
        </p:nvSpPr>
        <p:spPr>
          <a:xfrm>
            <a:off x="3538500" y="20755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02</a:t>
            </a:r>
            <a:endParaRPr sz="3000"/>
          </a:p>
        </p:txBody>
      </p:sp>
      <p:sp>
        <p:nvSpPr>
          <p:cNvPr id="170" name="Google Shape;170;p37"/>
          <p:cNvSpPr txBox="1"/>
          <p:nvPr>
            <p:ph idx="8" type="title"/>
          </p:nvPr>
        </p:nvSpPr>
        <p:spPr>
          <a:xfrm>
            <a:off x="6028550" y="20755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03</a:t>
            </a:r>
            <a:endParaRPr sz="3000"/>
          </a:p>
        </p:txBody>
      </p:sp>
      <p:cxnSp>
        <p:nvCxnSpPr>
          <p:cNvPr id="171" name="Google Shape;171;p37"/>
          <p:cNvCxnSpPr/>
          <p:nvPr/>
        </p:nvCxnSpPr>
        <p:spPr>
          <a:xfrm>
            <a:off x="1883350" y="28509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2" name="Google Shape;172;p37"/>
          <p:cNvCxnSpPr/>
          <p:nvPr/>
        </p:nvCxnSpPr>
        <p:spPr>
          <a:xfrm>
            <a:off x="4373400" y="28509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3" name="Google Shape;173;p37"/>
          <p:cNvCxnSpPr/>
          <p:nvPr/>
        </p:nvCxnSpPr>
        <p:spPr>
          <a:xfrm>
            <a:off x="6863450" y="28509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4" name="Google Shape;174;p37"/>
          <p:cNvSpPr txBox="1"/>
          <p:nvPr>
            <p:ph idx="4" type="title"/>
          </p:nvPr>
        </p:nvSpPr>
        <p:spPr>
          <a:xfrm>
            <a:off x="2116950" y="1230750"/>
            <a:ext cx="491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VIRTUAL MACHINE</a:t>
            </a:r>
            <a:endParaRPr sz="3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nvSpPr>
        <p:spPr>
          <a:xfrm>
            <a:off x="3096000" y="4516000"/>
            <a:ext cx="29520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72" name="Google Shape;372;p55"/>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INTERNET GATEWAY</a:t>
            </a:r>
            <a:endParaRPr sz="2100">
              <a:solidFill>
                <a:schemeClr val="lt1"/>
              </a:solidFill>
            </a:endParaRPr>
          </a:p>
        </p:txBody>
      </p:sp>
      <p:cxnSp>
        <p:nvCxnSpPr>
          <p:cNvPr id="373" name="Google Shape;373;p55"/>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4" name="Google Shape;374;p55"/>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375" name="Google Shape;375;p55"/>
          <p:cNvSpPr txBox="1"/>
          <p:nvPr/>
        </p:nvSpPr>
        <p:spPr>
          <a:xfrm>
            <a:off x="1072475" y="1276700"/>
            <a:ext cx="726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Internet Gateway adalah perangkat di dalam komputer yang fungsinya untuk mengoneksi sebuah jaringan komputer terhadap satu jaringan komputer lain, entah satu atau lebih, yang menggunakan protocol informasi yang tidak sama. Sehingga memudahkan perangkat jaringan yang terkoneksi untuk melakukan akses internet</a:t>
            </a:r>
            <a:endParaRPr sz="22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56"/>
          <p:cNvGrpSpPr/>
          <p:nvPr/>
        </p:nvGrpSpPr>
        <p:grpSpPr>
          <a:xfrm>
            <a:off x="1615222" y="1278246"/>
            <a:ext cx="5913557" cy="2950592"/>
            <a:chOff x="1359662" y="936100"/>
            <a:chExt cx="6488432" cy="3237428"/>
          </a:xfrm>
        </p:grpSpPr>
        <p:pic>
          <p:nvPicPr>
            <p:cNvPr id="381" name="Google Shape;381;p56"/>
            <p:cNvPicPr preferRelativeResize="0"/>
            <p:nvPr/>
          </p:nvPicPr>
          <p:blipFill>
            <a:blip r:embed="rId3">
              <a:alphaModFix/>
            </a:blip>
            <a:stretch>
              <a:fillRect/>
            </a:stretch>
          </p:blipFill>
          <p:spPr>
            <a:xfrm>
              <a:off x="4096980" y="2030751"/>
              <a:ext cx="1029265" cy="1029270"/>
            </a:xfrm>
            <a:prstGeom prst="rect">
              <a:avLst/>
            </a:prstGeom>
            <a:noFill/>
            <a:ln>
              <a:noFill/>
            </a:ln>
          </p:spPr>
        </p:pic>
        <p:sp>
          <p:nvSpPr>
            <p:cNvPr id="382" name="Google Shape;382;p56"/>
            <p:cNvSpPr/>
            <p:nvPr/>
          </p:nvSpPr>
          <p:spPr>
            <a:xfrm>
              <a:off x="5084389" y="3092833"/>
              <a:ext cx="654700" cy="841879"/>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6"/>
            <p:cNvSpPr/>
            <p:nvPr/>
          </p:nvSpPr>
          <p:spPr>
            <a:xfrm>
              <a:off x="6582286" y="3934728"/>
              <a:ext cx="830075" cy="23"/>
            </a:xfrm>
            <a:custGeom>
              <a:rect b="b" l="l" r="r" t="t"/>
              <a:pathLst>
                <a:path extrusionOk="0" fill="none" h="1" w="36535">
                  <a:moveTo>
                    <a:pt x="1" y="0"/>
                  </a:moveTo>
                  <a:lnTo>
                    <a:pt x="36535" y="0"/>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a:off x="5739031" y="3686551"/>
              <a:ext cx="843321" cy="486977"/>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3486348" y="2576067"/>
              <a:ext cx="399849" cy="23"/>
            </a:xfrm>
            <a:custGeom>
              <a:rect b="b" l="l" r="r" t="t"/>
              <a:pathLst>
                <a:path extrusionOk="0" fill="none" h="1" w="17599">
                  <a:moveTo>
                    <a:pt x="17598" y="0"/>
                  </a:moveTo>
                  <a:lnTo>
                    <a:pt x="1" y="0"/>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
            <p:cNvSpPr/>
            <p:nvPr/>
          </p:nvSpPr>
          <p:spPr>
            <a:xfrm>
              <a:off x="1462578" y="2529823"/>
              <a:ext cx="795609" cy="23"/>
            </a:xfrm>
            <a:custGeom>
              <a:rect b="b" l="l" r="r" t="t"/>
              <a:pathLst>
                <a:path extrusionOk="0" fill="none" h="1" w="35018">
                  <a:moveTo>
                    <a:pt x="35017" y="1"/>
                  </a:moveTo>
                  <a:lnTo>
                    <a:pt x="1"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p:nvPr/>
          </p:nvSpPr>
          <p:spPr>
            <a:xfrm>
              <a:off x="2258123" y="2329556"/>
              <a:ext cx="843321" cy="486954"/>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
            <p:cNvSpPr/>
            <p:nvPr/>
          </p:nvSpPr>
          <p:spPr>
            <a:xfrm>
              <a:off x="5321573" y="2576067"/>
              <a:ext cx="399849" cy="23"/>
            </a:xfrm>
            <a:custGeom>
              <a:rect b="b" l="l" r="r" t="t"/>
              <a:pathLst>
                <a:path extrusionOk="0" fill="none" h="1" w="17599">
                  <a:moveTo>
                    <a:pt x="1" y="0"/>
                  </a:moveTo>
                  <a:lnTo>
                    <a:pt x="17598" y="0"/>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
            <p:cNvSpPr/>
            <p:nvPr/>
          </p:nvSpPr>
          <p:spPr>
            <a:xfrm>
              <a:off x="6987726" y="2061343"/>
              <a:ext cx="743467" cy="23"/>
            </a:xfrm>
            <a:custGeom>
              <a:rect b="b" l="l" r="r" t="t"/>
              <a:pathLst>
                <a:path extrusionOk="0" fill="none" h="1" w="32723">
                  <a:moveTo>
                    <a:pt x="1" y="1"/>
                  </a:moveTo>
                  <a:lnTo>
                    <a:pt x="32723"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6"/>
            <p:cNvSpPr/>
            <p:nvPr/>
          </p:nvSpPr>
          <p:spPr>
            <a:xfrm>
              <a:off x="5721379" y="2061434"/>
              <a:ext cx="423115" cy="1029218"/>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6"/>
            <p:cNvSpPr/>
            <p:nvPr/>
          </p:nvSpPr>
          <p:spPr>
            <a:xfrm>
              <a:off x="6987726" y="3090676"/>
              <a:ext cx="743467" cy="23"/>
            </a:xfrm>
            <a:custGeom>
              <a:rect b="b" l="l" r="r" t="t"/>
              <a:pathLst>
                <a:path extrusionOk="0" fill="none" h="1" w="32723">
                  <a:moveTo>
                    <a:pt x="32723" y="1"/>
                  </a:moveTo>
                  <a:lnTo>
                    <a:pt x="1"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p:nvPr/>
          </p:nvSpPr>
          <p:spPr>
            <a:xfrm>
              <a:off x="6142131" y="1861076"/>
              <a:ext cx="843253" cy="486954"/>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6144449" y="2806238"/>
              <a:ext cx="843344" cy="486886"/>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3888630" y="1849065"/>
              <a:ext cx="1435109" cy="143407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3429164" y="1174900"/>
              <a:ext cx="694232" cy="882044"/>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6"/>
            <p:cNvSpPr/>
            <p:nvPr/>
          </p:nvSpPr>
          <p:spPr>
            <a:xfrm>
              <a:off x="1753311" y="1174900"/>
              <a:ext cx="832643" cy="23"/>
            </a:xfrm>
            <a:custGeom>
              <a:rect b="b" l="l" r="r" t="t"/>
              <a:pathLst>
                <a:path extrusionOk="0" fill="none" h="1" w="36648">
                  <a:moveTo>
                    <a:pt x="36648" y="1"/>
                  </a:moveTo>
                  <a:lnTo>
                    <a:pt x="1"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p:nvPr/>
          </p:nvSpPr>
          <p:spPr>
            <a:xfrm>
              <a:off x="2585887" y="936100"/>
              <a:ext cx="843344" cy="486977"/>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p:nvPr/>
          </p:nvSpPr>
          <p:spPr>
            <a:xfrm>
              <a:off x="3429664" y="3153549"/>
              <a:ext cx="693732" cy="781166"/>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p:nvPr/>
          </p:nvSpPr>
          <p:spPr>
            <a:xfrm>
              <a:off x="1753311" y="3934728"/>
              <a:ext cx="832643" cy="23"/>
            </a:xfrm>
            <a:custGeom>
              <a:rect b="b" l="l" r="r" t="t"/>
              <a:pathLst>
                <a:path extrusionOk="0" fill="none" h="1" w="36648">
                  <a:moveTo>
                    <a:pt x="36648" y="0"/>
                  </a:moveTo>
                  <a:lnTo>
                    <a:pt x="1" y="0"/>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p:nvPr/>
          </p:nvSpPr>
          <p:spPr>
            <a:xfrm>
              <a:off x="2585887" y="3686551"/>
              <a:ext cx="843344" cy="486977"/>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p:nvPr/>
          </p:nvSpPr>
          <p:spPr>
            <a:xfrm>
              <a:off x="5111243" y="1174900"/>
              <a:ext cx="663651" cy="882044"/>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6618091" y="1174900"/>
              <a:ext cx="794268" cy="23"/>
            </a:xfrm>
            <a:custGeom>
              <a:rect b="b" l="l" r="r" t="t"/>
              <a:pathLst>
                <a:path extrusionOk="0" fill="none" h="1" w="34959">
                  <a:moveTo>
                    <a:pt x="1" y="1"/>
                  </a:moveTo>
                  <a:lnTo>
                    <a:pt x="34959" y="1"/>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5774836" y="936100"/>
              <a:ext cx="843321" cy="486977"/>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28575">
              <a:solidFill>
                <a:schemeClr val="accent1"/>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7407501" y="3870061"/>
              <a:ext cx="126414" cy="121494"/>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6"/>
            <p:cNvSpPr/>
            <p:nvPr/>
          </p:nvSpPr>
          <p:spPr>
            <a:xfrm>
              <a:off x="5025297" y="3032118"/>
              <a:ext cx="126323" cy="121449"/>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p:nvPr/>
          </p:nvSpPr>
          <p:spPr>
            <a:xfrm>
              <a:off x="3407036" y="2505405"/>
              <a:ext cx="126346" cy="121449"/>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6"/>
            <p:cNvSpPr/>
            <p:nvPr/>
          </p:nvSpPr>
          <p:spPr>
            <a:xfrm>
              <a:off x="1359662" y="2469856"/>
              <a:ext cx="126323" cy="121472"/>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6"/>
            <p:cNvSpPr/>
            <p:nvPr/>
          </p:nvSpPr>
          <p:spPr>
            <a:xfrm>
              <a:off x="5655903" y="2505405"/>
              <a:ext cx="126323" cy="121449"/>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6"/>
            <p:cNvSpPr/>
            <p:nvPr/>
          </p:nvSpPr>
          <p:spPr>
            <a:xfrm>
              <a:off x="1645828" y="1118089"/>
              <a:ext cx="121529" cy="121449"/>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6"/>
            <p:cNvSpPr/>
            <p:nvPr/>
          </p:nvSpPr>
          <p:spPr>
            <a:xfrm>
              <a:off x="4057112" y="1996177"/>
              <a:ext cx="126437" cy="121494"/>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6"/>
            <p:cNvSpPr/>
            <p:nvPr/>
          </p:nvSpPr>
          <p:spPr>
            <a:xfrm>
              <a:off x="4057112" y="3032118"/>
              <a:ext cx="126437" cy="121494"/>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6"/>
            <p:cNvSpPr/>
            <p:nvPr/>
          </p:nvSpPr>
          <p:spPr>
            <a:xfrm>
              <a:off x="1645828" y="3870061"/>
              <a:ext cx="126323" cy="121494"/>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a:off x="7407501" y="1118089"/>
              <a:ext cx="126414" cy="121449"/>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a:off x="5038724" y="1996177"/>
              <a:ext cx="126323" cy="121472"/>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6"/>
            <p:cNvSpPr/>
            <p:nvPr/>
          </p:nvSpPr>
          <p:spPr>
            <a:xfrm>
              <a:off x="7721771" y="1987889"/>
              <a:ext cx="126323" cy="121494"/>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p:nvPr/>
          </p:nvSpPr>
          <p:spPr>
            <a:xfrm>
              <a:off x="7721771" y="3017381"/>
              <a:ext cx="126323" cy="121449"/>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p:nvPr/>
          </p:nvSpPr>
          <p:spPr>
            <a:xfrm>
              <a:off x="3105348" y="2576067"/>
              <a:ext cx="310886" cy="23"/>
            </a:xfrm>
            <a:custGeom>
              <a:rect b="b" l="l" r="r" t="t"/>
              <a:pathLst>
                <a:path extrusionOk="0" fill="none" h="1" w="17599">
                  <a:moveTo>
                    <a:pt x="17598" y="0"/>
                  </a:moveTo>
                  <a:lnTo>
                    <a:pt x="1" y="0"/>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56"/>
          <p:cNvSpPr txBox="1"/>
          <p:nvPr>
            <p:ph idx="4294967295" type="title"/>
          </p:nvPr>
        </p:nvSpPr>
        <p:spPr>
          <a:xfrm>
            <a:off x="349418" y="1355666"/>
            <a:ext cx="1465500" cy="31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Operating Sistem</a:t>
            </a:r>
            <a:endParaRPr sz="1400"/>
          </a:p>
        </p:txBody>
      </p:sp>
      <p:sp>
        <p:nvSpPr>
          <p:cNvPr id="419" name="Google Shape;419;p56"/>
          <p:cNvSpPr txBox="1"/>
          <p:nvPr>
            <p:ph idx="4294967295" type="title"/>
          </p:nvPr>
        </p:nvSpPr>
        <p:spPr>
          <a:xfrm>
            <a:off x="169201" y="2587156"/>
            <a:ext cx="1465500" cy="31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Elastic IP</a:t>
            </a:r>
            <a:endParaRPr sz="1400"/>
          </a:p>
        </p:txBody>
      </p:sp>
      <p:sp>
        <p:nvSpPr>
          <p:cNvPr id="420" name="Google Shape;420;p56"/>
          <p:cNvSpPr txBox="1"/>
          <p:nvPr>
            <p:ph idx="4294967295" type="title"/>
          </p:nvPr>
        </p:nvSpPr>
        <p:spPr>
          <a:xfrm>
            <a:off x="349418" y="3852493"/>
            <a:ext cx="1465500" cy="31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Key Pair</a:t>
            </a:r>
            <a:endParaRPr sz="1400"/>
          </a:p>
        </p:txBody>
      </p:sp>
      <p:sp>
        <p:nvSpPr>
          <p:cNvPr id="421" name="Google Shape;421;p56"/>
          <p:cNvSpPr txBox="1"/>
          <p:nvPr>
            <p:ph idx="4294967295" type="title"/>
          </p:nvPr>
        </p:nvSpPr>
        <p:spPr>
          <a:xfrm>
            <a:off x="7293026" y="1355666"/>
            <a:ext cx="15729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Spesifikasi</a:t>
            </a:r>
            <a:endParaRPr sz="1400"/>
          </a:p>
        </p:txBody>
      </p:sp>
      <p:sp>
        <p:nvSpPr>
          <p:cNvPr id="422" name="Google Shape;422;p56"/>
          <p:cNvSpPr txBox="1"/>
          <p:nvPr>
            <p:ph idx="4294967295" type="title"/>
          </p:nvPr>
        </p:nvSpPr>
        <p:spPr>
          <a:xfrm>
            <a:off x="7528776" y="2139716"/>
            <a:ext cx="13371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Koneksi</a:t>
            </a:r>
            <a:endParaRPr sz="1400"/>
          </a:p>
        </p:txBody>
      </p:sp>
      <p:sp>
        <p:nvSpPr>
          <p:cNvPr id="423" name="Google Shape;423;p56"/>
          <p:cNvSpPr txBox="1"/>
          <p:nvPr>
            <p:ph idx="4294967295" type="title"/>
          </p:nvPr>
        </p:nvSpPr>
        <p:spPr>
          <a:xfrm>
            <a:off x="7528776" y="3070416"/>
            <a:ext cx="13371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Storage</a:t>
            </a:r>
            <a:endParaRPr sz="1400"/>
          </a:p>
        </p:txBody>
      </p:sp>
      <p:sp>
        <p:nvSpPr>
          <p:cNvPr id="424" name="Google Shape;424;p56"/>
          <p:cNvSpPr txBox="1"/>
          <p:nvPr>
            <p:ph idx="4294967295" type="title"/>
          </p:nvPr>
        </p:nvSpPr>
        <p:spPr>
          <a:xfrm>
            <a:off x="7293026" y="3852491"/>
            <a:ext cx="14487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Security Group</a:t>
            </a:r>
            <a:endParaRPr sz="1400"/>
          </a:p>
        </p:txBody>
      </p:sp>
      <p:grpSp>
        <p:nvGrpSpPr>
          <p:cNvPr id="425" name="Google Shape;425;p56"/>
          <p:cNvGrpSpPr/>
          <p:nvPr/>
        </p:nvGrpSpPr>
        <p:grpSpPr>
          <a:xfrm>
            <a:off x="6187141" y="3045184"/>
            <a:ext cx="356655" cy="335425"/>
            <a:chOff x="849016" y="2903255"/>
            <a:chExt cx="356655" cy="335425"/>
          </a:xfrm>
        </p:grpSpPr>
        <p:sp>
          <p:nvSpPr>
            <p:cNvPr id="426" name="Google Shape;426;p56"/>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6"/>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6"/>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6"/>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6"/>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6"/>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6"/>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56"/>
          <p:cNvGrpSpPr/>
          <p:nvPr/>
        </p:nvGrpSpPr>
        <p:grpSpPr>
          <a:xfrm>
            <a:off x="5816213" y="1316639"/>
            <a:ext cx="370930" cy="370549"/>
            <a:chOff x="2497275" y="2744159"/>
            <a:chExt cx="370930" cy="370549"/>
          </a:xfrm>
        </p:grpSpPr>
        <p:sp>
          <p:nvSpPr>
            <p:cNvPr id="438" name="Google Shape;438;p5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56"/>
          <p:cNvGrpSpPr/>
          <p:nvPr/>
        </p:nvGrpSpPr>
        <p:grpSpPr>
          <a:xfrm>
            <a:off x="2971744" y="3833905"/>
            <a:ext cx="306314" cy="347403"/>
            <a:chOff x="1310655" y="3360527"/>
            <a:chExt cx="306314" cy="347403"/>
          </a:xfrm>
        </p:grpSpPr>
        <p:sp>
          <p:nvSpPr>
            <p:cNvPr id="445" name="Google Shape;445;p56"/>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6"/>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6"/>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56"/>
          <p:cNvGrpSpPr/>
          <p:nvPr/>
        </p:nvGrpSpPr>
        <p:grpSpPr>
          <a:xfrm>
            <a:off x="2943276" y="1337615"/>
            <a:ext cx="363243" cy="328585"/>
            <a:chOff x="2633105" y="2431859"/>
            <a:chExt cx="363243" cy="328585"/>
          </a:xfrm>
        </p:grpSpPr>
        <p:sp>
          <p:nvSpPr>
            <p:cNvPr id="451" name="Google Shape;451;p56"/>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85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56"/>
          <p:cNvGrpSpPr/>
          <p:nvPr/>
        </p:nvGrpSpPr>
        <p:grpSpPr>
          <a:xfrm>
            <a:off x="5899993" y="3831706"/>
            <a:ext cx="203393" cy="351827"/>
            <a:chOff x="3616406" y="2422352"/>
            <a:chExt cx="203393" cy="351827"/>
          </a:xfrm>
        </p:grpSpPr>
        <p:sp>
          <p:nvSpPr>
            <p:cNvPr id="460" name="Google Shape;460;p56"/>
            <p:cNvSpPr/>
            <p:nvPr/>
          </p:nvSpPr>
          <p:spPr>
            <a:xfrm>
              <a:off x="3640641" y="2422352"/>
              <a:ext cx="154159" cy="92075"/>
            </a:xfrm>
            <a:custGeom>
              <a:rect b="b" l="l" r="r" t="t"/>
              <a:pathLst>
                <a:path extrusionOk="0" h="2895" w="4847">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6"/>
            <p:cNvSpPr/>
            <p:nvPr/>
          </p:nvSpPr>
          <p:spPr>
            <a:xfrm>
              <a:off x="3616406" y="2479156"/>
              <a:ext cx="203393" cy="295023"/>
            </a:xfrm>
            <a:custGeom>
              <a:rect b="b" l="l" r="r" t="t"/>
              <a:pathLst>
                <a:path extrusionOk="0" h="9276" w="6395">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2" name="Google Shape;462;p56"/>
          <p:cNvPicPr preferRelativeResize="0"/>
          <p:nvPr/>
        </p:nvPicPr>
        <p:blipFill>
          <a:blip r:embed="rId4">
            <a:alphaModFix/>
          </a:blip>
          <a:stretch>
            <a:fillRect/>
          </a:stretch>
        </p:blipFill>
        <p:spPr>
          <a:xfrm>
            <a:off x="2652861" y="2587166"/>
            <a:ext cx="356650" cy="356650"/>
          </a:xfrm>
          <a:prstGeom prst="rect">
            <a:avLst/>
          </a:prstGeom>
          <a:noFill/>
          <a:ln>
            <a:noFill/>
          </a:ln>
        </p:spPr>
      </p:pic>
      <p:pic>
        <p:nvPicPr>
          <p:cNvPr id="463" name="Google Shape;463;p56"/>
          <p:cNvPicPr preferRelativeResize="0"/>
          <p:nvPr/>
        </p:nvPicPr>
        <p:blipFill>
          <a:blip r:embed="rId5">
            <a:alphaModFix/>
          </a:blip>
          <a:stretch>
            <a:fillRect/>
          </a:stretch>
        </p:blipFill>
        <p:spPr>
          <a:xfrm>
            <a:off x="6180013" y="2161135"/>
            <a:ext cx="370925" cy="370925"/>
          </a:xfrm>
          <a:prstGeom prst="rect">
            <a:avLst/>
          </a:prstGeom>
          <a:noFill/>
          <a:ln>
            <a:noFill/>
          </a:ln>
        </p:spPr>
      </p:pic>
      <p:sp>
        <p:nvSpPr>
          <p:cNvPr id="464" name="Google Shape;464;p56"/>
          <p:cNvSpPr txBox="1"/>
          <p:nvPr>
            <p:ph type="title"/>
          </p:nvPr>
        </p:nvSpPr>
        <p:spPr>
          <a:xfrm>
            <a:off x="2640300" y="392909"/>
            <a:ext cx="3863400" cy="5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rPr>
              <a:t>SETUP CLOUD SERVER</a:t>
            </a:r>
            <a:endParaRPr sz="2100">
              <a:solidFill>
                <a:schemeClr val="lt1"/>
              </a:solidFill>
            </a:endParaRPr>
          </a:p>
        </p:txBody>
      </p:sp>
      <p:cxnSp>
        <p:nvCxnSpPr>
          <p:cNvPr id="465" name="Google Shape;465;p56"/>
          <p:cNvCxnSpPr/>
          <p:nvPr/>
        </p:nvCxnSpPr>
        <p:spPr>
          <a:xfrm>
            <a:off x="2895550" y="846084"/>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CONFIGURE NETWORK</a:t>
            </a:r>
            <a:endParaRPr sz="3100"/>
          </a:p>
        </p:txBody>
      </p:sp>
      <p:sp>
        <p:nvSpPr>
          <p:cNvPr id="471" name="Google Shape;471;p57"/>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472" name="Google Shape;472;p57"/>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8"/>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Setup VPC</a:t>
            </a:r>
            <a:endParaRPr sz="2100">
              <a:solidFill>
                <a:schemeClr val="lt1"/>
              </a:solidFill>
            </a:endParaRPr>
          </a:p>
        </p:txBody>
      </p:sp>
      <p:cxnSp>
        <p:nvCxnSpPr>
          <p:cNvPr id="478" name="Google Shape;478;p5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79" name="Google Shape;479;p58"/>
          <p:cNvPicPr preferRelativeResize="0"/>
          <p:nvPr/>
        </p:nvPicPr>
        <p:blipFill>
          <a:blip r:embed="rId3">
            <a:alphaModFix/>
          </a:blip>
          <a:stretch>
            <a:fillRect/>
          </a:stretch>
        </p:blipFill>
        <p:spPr>
          <a:xfrm>
            <a:off x="2559637" y="939175"/>
            <a:ext cx="4024724" cy="378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Setup Subnet</a:t>
            </a:r>
            <a:endParaRPr sz="2100">
              <a:solidFill>
                <a:schemeClr val="lt1"/>
              </a:solidFill>
            </a:endParaRPr>
          </a:p>
        </p:txBody>
      </p:sp>
      <p:cxnSp>
        <p:nvCxnSpPr>
          <p:cNvPr id="485" name="Google Shape;485;p5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86" name="Google Shape;486;p59"/>
          <p:cNvPicPr preferRelativeResize="0"/>
          <p:nvPr/>
        </p:nvPicPr>
        <p:blipFill>
          <a:blip r:embed="rId3">
            <a:alphaModFix/>
          </a:blip>
          <a:stretch>
            <a:fillRect/>
          </a:stretch>
        </p:blipFill>
        <p:spPr>
          <a:xfrm>
            <a:off x="152400" y="1160050"/>
            <a:ext cx="8839200" cy="28234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Setup Internet Gateway</a:t>
            </a:r>
            <a:endParaRPr sz="2100">
              <a:solidFill>
                <a:schemeClr val="lt1"/>
              </a:solidFill>
            </a:endParaRPr>
          </a:p>
        </p:txBody>
      </p:sp>
      <p:cxnSp>
        <p:nvCxnSpPr>
          <p:cNvPr id="492" name="Google Shape;492;p60"/>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93" name="Google Shape;493;p60"/>
          <p:cNvPicPr preferRelativeResize="0"/>
          <p:nvPr/>
        </p:nvPicPr>
        <p:blipFill>
          <a:blip r:embed="rId3">
            <a:alphaModFix/>
          </a:blip>
          <a:stretch>
            <a:fillRect/>
          </a:stretch>
        </p:blipFill>
        <p:spPr>
          <a:xfrm>
            <a:off x="152400" y="2045725"/>
            <a:ext cx="8839199" cy="1287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Route Table</a:t>
            </a:r>
            <a:endParaRPr sz="2100">
              <a:solidFill>
                <a:schemeClr val="lt1"/>
              </a:solidFill>
            </a:endParaRPr>
          </a:p>
        </p:txBody>
      </p:sp>
      <p:cxnSp>
        <p:nvCxnSpPr>
          <p:cNvPr id="499" name="Google Shape;499;p61"/>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00" name="Google Shape;500;p61"/>
          <p:cNvPicPr preferRelativeResize="0"/>
          <p:nvPr/>
        </p:nvPicPr>
        <p:blipFill>
          <a:blip r:embed="rId3">
            <a:alphaModFix/>
          </a:blip>
          <a:stretch>
            <a:fillRect/>
          </a:stretch>
        </p:blipFill>
        <p:spPr>
          <a:xfrm>
            <a:off x="1553775" y="941800"/>
            <a:ext cx="6036454" cy="4081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SETUP CLOUD SERVER</a:t>
            </a:r>
            <a:endParaRPr sz="3100"/>
          </a:p>
        </p:txBody>
      </p:sp>
      <p:sp>
        <p:nvSpPr>
          <p:cNvPr id="506" name="Google Shape;506;p62"/>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507" name="Google Shape;507;p62"/>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PUBLIC SERVER</a:t>
            </a:r>
            <a:endParaRPr sz="2100">
              <a:solidFill>
                <a:schemeClr val="lt1"/>
              </a:solidFill>
            </a:endParaRPr>
          </a:p>
        </p:txBody>
      </p:sp>
      <p:cxnSp>
        <p:nvCxnSpPr>
          <p:cNvPr id="513" name="Google Shape;513;p63"/>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14" name="Google Shape;514;p63"/>
          <p:cNvPicPr preferRelativeResize="0"/>
          <p:nvPr/>
        </p:nvPicPr>
        <p:blipFill>
          <a:blip r:embed="rId3">
            <a:alphaModFix/>
          </a:blip>
          <a:stretch>
            <a:fillRect/>
          </a:stretch>
        </p:blipFill>
        <p:spPr>
          <a:xfrm>
            <a:off x="152400" y="909100"/>
            <a:ext cx="8839200" cy="39691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4"/>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SECURITY GROUP PUBLIC SERVER</a:t>
            </a:r>
            <a:endParaRPr sz="2100">
              <a:solidFill>
                <a:schemeClr val="lt1"/>
              </a:solidFill>
            </a:endParaRPr>
          </a:p>
        </p:txBody>
      </p:sp>
      <p:cxnSp>
        <p:nvCxnSpPr>
          <p:cNvPr id="520" name="Google Shape;520;p64"/>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21" name="Google Shape;521;p64"/>
          <p:cNvPicPr preferRelativeResize="0"/>
          <p:nvPr/>
        </p:nvPicPr>
        <p:blipFill>
          <a:blip r:embed="rId3">
            <a:alphaModFix/>
          </a:blip>
          <a:stretch>
            <a:fillRect/>
          </a:stretch>
        </p:blipFill>
        <p:spPr>
          <a:xfrm>
            <a:off x="152400" y="909100"/>
            <a:ext cx="8839201" cy="39350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type="title"/>
          </p:nvPr>
        </p:nvSpPr>
        <p:spPr>
          <a:xfrm>
            <a:off x="476400"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Virtual Machine</a:t>
            </a:r>
            <a:endParaRPr sz="2100">
              <a:solidFill>
                <a:schemeClr val="lt1"/>
              </a:solidFill>
            </a:endParaRPr>
          </a:p>
        </p:txBody>
      </p:sp>
      <p:cxnSp>
        <p:nvCxnSpPr>
          <p:cNvPr id="180" name="Google Shape;180;p38"/>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1" name="Google Shape;181;p38"/>
          <p:cNvPicPr preferRelativeResize="0"/>
          <p:nvPr/>
        </p:nvPicPr>
        <p:blipFill rotWithShape="1">
          <a:blip r:embed="rId3">
            <a:alphaModFix/>
          </a:blip>
          <a:srcRect b="12247" l="0" r="0" t="12247"/>
          <a:stretch/>
        </p:blipFill>
        <p:spPr>
          <a:xfrm>
            <a:off x="2003268" y="1249637"/>
            <a:ext cx="5130744" cy="3011120"/>
          </a:xfrm>
          <a:prstGeom prst="rect">
            <a:avLst/>
          </a:prstGeom>
          <a:noFill/>
          <a:ln>
            <a:noFill/>
          </a:ln>
        </p:spPr>
      </p:pic>
      <p:sp>
        <p:nvSpPr>
          <p:cNvPr id="182" name="Google Shape;182;p38"/>
          <p:cNvSpPr txBox="1"/>
          <p:nvPr/>
        </p:nvSpPr>
        <p:spPr>
          <a:xfrm>
            <a:off x="3452549" y="4369050"/>
            <a:ext cx="2238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Architecture</a:t>
            </a:r>
            <a:endParaRPr b="1" sz="1300">
              <a:solidFill>
                <a:schemeClr val="lt1"/>
              </a:solidFill>
              <a:latin typeface="Montserrat"/>
              <a:ea typeface="Montserrat"/>
              <a:cs typeface="Montserrat"/>
              <a:sym typeface="Montserrat"/>
            </a:endParaRPr>
          </a:p>
        </p:txBody>
      </p:sp>
      <p:sp>
        <p:nvSpPr>
          <p:cNvPr id="183" name="Google Shape;183;p38"/>
          <p:cNvSpPr txBox="1"/>
          <p:nvPr/>
        </p:nvSpPr>
        <p:spPr>
          <a:xfrm>
            <a:off x="892025" y="4688850"/>
            <a:ext cx="7457100" cy="4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https://www.researchgate.net/figure/Hosted-Virtual-Machine-Architecture_fig2_242077512</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KEY PAIR PUBLIC SERVER</a:t>
            </a:r>
            <a:endParaRPr sz="2100">
              <a:solidFill>
                <a:schemeClr val="lt1"/>
              </a:solidFill>
            </a:endParaRPr>
          </a:p>
        </p:txBody>
      </p:sp>
      <p:cxnSp>
        <p:nvCxnSpPr>
          <p:cNvPr id="527" name="Google Shape;527;p65"/>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28" name="Google Shape;528;p65"/>
          <p:cNvPicPr preferRelativeResize="0"/>
          <p:nvPr/>
        </p:nvPicPr>
        <p:blipFill>
          <a:blip r:embed="rId3">
            <a:alphaModFix/>
          </a:blip>
          <a:stretch>
            <a:fillRect/>
          </a:stretch>
        </p:blipFill>
        <p:spPr>
          <a:xfrm>
            <a:off x="1770088" y="950000"/>
            <a:ext cx="5603832" cy="4081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ELASTIC IP PUBLIC SERVER</a:t>
            </a:r>
            <a:endParaRPr sz="2100">
              <a:solidFill>
                <a:schemeClr val="lt1"/>
              </a:solidFill>
            </a:endParaRPr>
          </a:p>
        </p:txBody>
      </p:sp>
      <p:cxnSp>
        <p:nvCxnSpPr>
          <p:cNvPr id="534" name="Google Shape;534;p66"/>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35" name="Google Shape;535;p66"/>
          <p:cNvPicPr preferRelativeResize="0"/>
          <p:nvPr/>
        </p:nvPicPr>
        <p:blipFill>
          <a:blip r:embed="rId3">
            <a:alphaModFix/>
          </a:blip>
          <a:stretch>
            <a:fillRect/>
          </a:stretch>
        </p:blipFill>
        <p:spPr>
          <a:xfrm>
            <a:off x="2022675" y="933625"/>
            <a:ext cx="5098650" cy="408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7"/>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PRIVATE SERVER</a:t>
            </a:r>
            <a:endParaRPr sz="2100">
              <a:solidFill>
                <a:schemeClr val="lt1"/>
              </a:solidFill>
            </a:endParaRPr>
          </a:p>
        </p:txBody>
      </p:sp>
      <p:cxnSp>
        <p:nvCxnSpPr>
          <p:cNvPr id="541" name="Google Shape;541;p67"/>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42" name="Google Shape;542;p67"/>
          <p:cNvPicPr preferRelativeResize="0"/>
          <p:nvPr/>
        </p:nvPicPr>
        <p:blipFill>
          <a:blip r:embed="rId3">
            <a:alphaModFix/>
          </a:blip>
          <a:stretch>
            <a:fillRect/>
          </a:stretch>
        </p:blipFill>
        <p:spPr>
          <a:xfrm>
            <a:off x="152400" y="909100"/>
            <a:ext cx="8839200" cy="36292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SECURITY GROUP PRIVATE SERVER</a:t>
            </a:r>
            <a:endParaRPr sz="2100">
              <a:solidFill>
                <a:schemeClr val="lt1"/>
              </a:solidFill>
            </a:endParaRPr>
          </a:p>
        </p:txBody>
      </p:sp>
      <p:cxnSp>
        <p:nvCxnSpPr>
          <p:cNvPr id="548" name="Google Shape;548;p6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49" name="Google Shape;549;p68"/>
          <p:cNvPicPr preferRelativeResize="0"/>
          <p:nvPr/>
        </p:nvPicPr>
        <p:blipFill>
          <a:blip r:embed="rId3">
            <a:alphaModFix/>
          </a:blip>
          <a:stretch>
            <a:fillRect/>
          </a:stretch>
        </p:blipFill>
        <p:spPr>
          <a:xfrm>
            <a:off x="152400" y="1399750"/>
            <a:ext cx="8839198" cy="2624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9"/>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KEY PAIR PRIVATE SERVER</a:t>
            </a:r>
            <a:endParaRPr sz="2100">
              <a:solidFill>
                <a:schemeClr val="lt1"/>
              </a:solidFill>
            </a:endParaRPr>
          </a:p>
        </p:txBody>
      </p:sp>
      <p:cxnSp>
        <p:nvCxnSpPr>
          <p:cNvPr id="555" name="Google Shape;555;p6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56" name="Google Shape;556;p69"/>
          <p:cNvPicPr preferRelativeResize="0"/>
          <p:nvPr/>
        </p:nvPicPr>
        <p:blipFill>
          <a:blip r:embed="rId3">
            <a:alphaModFix/>
          </a:blip>
          <a:stretch>
            <a:fillRect/>
          </a:stretch>
        </p:blipFill>
        <p:spPr>
          <a:xfrm>
            <a:off x="1975925" y="962025"/>
            <a:ext cx="5410200" cy="321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ADD USER AND CONFIG SSH</a:t>
            </a:r>
            <a:endParaRPr sz="3100"/>
          </a:p>
        </p:txBody>
      </p:sp>
      <p:sp>
        <p:nvSpPr>
          <p:cNvPr id="562" name="Google Shape;562;p70"/>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563" name="Google Shape;563;p70"/>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1"/>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ADD USER</a:t>
            </a:r>
            <a:endParaRPr sz="2100">
              <a:solidFill>
                <a:schemeClr val="lt1"/>
              </a:solidFill>
            </a:endParaRPr>
          </a:p>
        </p:txBody>
      </p:sp>
      <p:cxnSp>
        <p:nvCxnSpPr>
          <p:cNvPr id="569" name="Google Shape;569;p71"/>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70" name="Google Shape;570;p71"/>
          <p:cNvPicPr preferRelativeResize="0"/>
          <p:nvPr/>
        </p:nvPicPr>
        <p:blipFill>
          <a:blip r:embed="rId3">
            <a:alphaModFix/>
          </a:blip>
          <a:stretch>
            <a:fillRect/>
          </a:stretch>
        </p:blipFill>
        <p:spPr>
          <a:xfrm>
            <a:off x="1315888" y="884550"/>
            <a:ext cx="6512213" cy="408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2"/>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ADD USER</a:t>
            </a:r>
            <a:endParaRPr sz="2100">
              <a:solidFill>
                <a:schemeClr val="lt1"/>
              </a:solidFill>
            </a:endParaRPr>
          </a:p>
        </p:txBody>
      </p:sp>
      <p:cxnSp>
        <p:nvCxnSpPr>
          <p:cNvPr id="576" name="Google Shape;576;p72"/>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77" name="Google Shape;577;p72"/>
          <p:cNvPicPr preferRelativeResize="0"/>
          <p:nvPr/>
        </p:nvPicPr>
        <p:blipFill>
          <a:blip r:embed="rId3">
            <a:alphaModFix/>
          </a:blip>
          <a:stretch>
            <a:fillRect/>
          </a:stretch>
        </p:blipFill>
        <p:spPr>
          <a:xfrm>
            <a:off x="822250" y="982700"/>
            <a:ext cx="7499488" cy="4082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SSH</a:t>
            </a:r>
            <a:endParaRPr sz="2100">
              <a:solidFill>
                <a:schemeClr val="lt1"/>
              </a:solidFill>
            </a:endParaRPr>
          </a:p>
        </p:txBody>
      </p:sp>
      <p:cxnSp>
        <p:nvCxnSpPr>
          <p:cNvPr id="583" name="Google Shape;583;p73"/>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84" name="Google Shape;584;p73"/>
          <p:cNvPicPr preferRelativeResize="0"/>
          <p:nvPr/>
        </p:nvPicPr>
        <p:blipFill>
          <a:blip r:embed="rId3">
            <a:alphaModFix/>
          </a:blip>
          <a:stretch>
            <a:fillRect/>
          </a:stretch>
        </p:blipFill>
        <p:spPr>
          <a:xfrm>
            <a:off x="1654363" y="860025"/>
            <a:ext cx="5835282" cy="408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SSH</a:t>
            </a:r>
            <a:endParaRPr sz="2100">
              <a:solidFill>
                <a:schemeClr val="lt1"/>
              </a:solidFill>
            </a:endParaRPr>
          </a:p>
        </p:txBody>
      </p:sp>
      <p:cxnSp>
        <p:nvCxnSpPr>
          <p:cNvPr id="590" name="Google Shape;590;p74"/>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91" name="Google Shape;591;p74"/>
          <p:cNvPicPr preferRelativeResize="0"/>
          <p:nvPr/>
        </p:nvPicPr>
        <p:blipFill>
          <a:blip r:embed="rId3">
            <a:alphaModFix/>
          </a:blip>
          <a:stretch>
            <a:fillRect/>
          </a:stretch>
        </p:blipFill>
        <p:spPr>
          <a:xfrm>
            <a:off x="1204913" y="1048125"/>
            <a:ext cx="6734175" cy="356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ph type="title"/>
          </p:nvPr>
        </p:nvSpPr>
        <p:spPr>
          <a:xfrm>
            <a:off x="3755879" y="3453850"/>
            <a:ext cx="43443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INSTALASI UBUNTU</a:t>
            </a:r>
            <a:endParaRPr sz="3100"/>
          </a:p>
        </p:txBody>
      </p:sp>
      <p:sp>
        <p:nvSpPr>
          <p:cNvPr id="189" name="Google Shape;189;p39"/>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90" name="Google Shape;190;p39"/>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SSH</a:t>
            </a:r>
            <a:endParaRPr sz="2100">
              <a:solidFill>
                <a:schemeClr val="lt1"/>
              </a:solidFill>
            </a:endParaRPr>
          </a:p>
        </p:txBody>
      </p:sp>
      <p:cxnSp>
        <p:nvCxnSpPr>
          <p:cNvPr id="597" name="Google Shape;597;p75"/>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98" name="Google Shape;598;p75"/>
          <p:cNvPicPr preferRelativeResize="0"/>
          <p:nvPr/>
        </p:nvPicPr>
        <p:blipFill>
          <a:blip r:embed="rId3">
            <a:alphaModFix/>
          </a:blip>
          <a:stretch>
            <a:fillRect/>
          </a:stretch>
        </p:blipFill>
        <p:spPr>
          <a:xfrm>
            <a:off x="1943100" y="1367025"/>
            <a:ext cx="5257800" cy="2047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6"/>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SSH</a:t>
            </a:r>
            <a:endParaRPr sz="2100">
              <a:solidFill>
                <a:schemeClr val="lt1"/>
              </a:solidFill>
            </a:endParaRPr>
          </a:p>
        </p:txBody>
      </p:sp>
      <p:cxnSp>
        <p:nvCxnSpPr>
          <p:cNvPr id="604" name="Google Shape;604;p76"/>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605" name="Google Shape;605;p76"/>
          <p:cNvPicPr preferRelativeResize="0"/>
          <p:nvPr/>
        </p:nvPicPr>
        <p:blipFill>
          <a:blip r:embed="rId3">
            <a:alphaModFix/>
          </a:blip>
          <a:stretch>
            <a:fillRect/>
          </a:stretch>
        </p:blipFill>
        <p:spPr>
          <a:xfrm>
            <a:off x="2036900" y="835500"/>
            <a:ext cx="5070194" cy="408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NAT GATEWAY</a:t>
            </a:r>
            <a:endParaRPr sz="3100"/>
          </a:p>
        </p:txBody>
      </p:sp>
      <p:sp>
        <p:nvSpPr>
          <p:cNvPr id="611" name="Google Shape;611;p77"/>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cxnSp>
        <p:nvCxnSpPr>
          <p:cNvPr id="612" name="Google Shape;612;p77"/>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NAT GATEWAY</a:t>
            </a:r>
            <a:endParaRPr sz="2100">
              <a:solidFill>
                <a:schemeClr val="lt1"/>
              </a:solidFill>
            </a:endParaRPr>
          </a:p>
        </p:txBody>
      </p:sp>
      <p:cxnSp>
        <p:nvCxnSpPr>
          <p:cNvPr id="618" name="Google Shape;618;p7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9" name="Google Shape;619;p78"/>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https://docs.aws.amazon.com/vpc/latest/userguide/vpc-nat-gateway.html</a:t>
            </a:r>
            <a:endParaRPr b="1" sz="1300">
              <a:solidFill>
                <a:schemeClr val="lt1"/>
              </a:solidFill>
              <a:latin typeface="Montserrat"/>
              <a:ea typeface="Montserrat"/>
              <a:cs typeface="Montserrat"/>
              <a:sym typeface="Montserrat"/>
            </a:endParaRPr>
          </a:p>
        </p:txBody>
      </p:sp>
      <p:pic>
        <p:nvPicPr>
          <p:cNvPr id="620" name="Google Shape;620;p78"/>
          <p:cNvPicPr preferRelativeResize="0"/>
          <p:nvPr/>
        </p:nvPicPr>
        <p:blipFill>
          <a:blip r:embed="rId3">
            <a:alphaModFix/>
          </a:blip>
          <a:stretch>
            <a:fillRect/>
          </a:stretch>
        </p:blipFill>
        <p:spPr>
          <a:xfrm>
            <a:off x="2139988" y="817250"/>
            <a:ext cx="5021931" cy="3803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9"/>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NAT GATEWAY</a:t>
            </a:r>
            <a:endParaRPr sz="2100">
              <a:solidFill>
                <a:schemeClr val="lt1"/>
              </a:solidFill>
            </a:endParaRPr>
          </a:p>
        </p:txBody>
      </p:sp>
      <p:cxnSp>
        <p:nvCxnSpPr>
          <p:cNvPr id="626" name="Google Shape;626;p7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27" name="Google Shape;627;p79"/>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628" name="Google Shape;628;p79"/>
          <p:cNvPicPr preferRelativeResize="0"/>
          <p:nvPr/>
        </p:nvPicPr>
        <p:blipFill>
          <a:blip r:embed="rId3">
            <a:alphaModFix/>
          </a:blip>
          <a:stretch>
            <a:fillRect/>
          </a:stretch>
        </p:blipFill>
        <p:spPr>
          <a:xfrm>
            <a:off x="2150638" y="1722200"/>
            <a:ext cx="5000625" cy="1543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0"/>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NAT GATEWAY</a:t>
            </a:r>
            <a:endParaRPr sz="2100">
              <a:solidFill>
                <a:schemeClr val="lt1"/>
              </a:solidFill>
            </a:endParaRPr>
          </a:p>
        </p:txBody>
      </p:sp>
      <p:cxnSp>
        <p:nvCxnSpPr>
          <p:cNvPr id="634" name="Google Shape;634;p80"/>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35" name="Google Shape;635;p80"/>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636" name="Google Shape;636;p80"/>
          <p:cNvPicPr preferRelativeResize="0"/>
          <p:nvPr/>
        </p:nvPicPr>
        <p:blipFill>
          <a:blip r:embed="rId3">
            <a:alphaModFix/>
          </a:blip>
          <a:stretch>
            <a:fillRect/>
          </a:stretch>
        </p:blipFill>
        <p:spPr>
          <a:xfrm>
            <a:off x="2453713" y="1009600"/>
            <a:ext cx="4236574" cy="380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NAT GATEWAY</a:t>
            </a:r>
            <a:endParaRPr sz="2100">
              <a:solidFill>
                <a:schemeClr val="lt1"/>
              </a:solidFill>
            </a:endParaRPr>
          </a:p>
        </p:txBody>
      </p:sp>
      <p:cxnSp>
        <p:nvCxnSpPr>
          <p:cNvPr id="642" name="Google Shape;642;p81"/>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43" name="Google Shape;643;p81"/>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644" name="Google Shape;644;p81"/>
          <p:cNvPicPr preferRelativeResize="0"/>
          <p:nvPr/>
        </p:nvPicPr>
        <p:blipFill>
          <a:blip r:embed="rId3">
            <a:alphaModFix/>
          </a:blip>
          <a:stretch>
            <a:fillRect/>
          </a:stretch>
        </p:blipFill>
        <p:spPr>
          <a:xfrm>
            <a:off x="152400" y="909100"/>
            <a:ext cx="8839200" cy="3078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NAT GATEWAY</a:t>
            </a:r>
            <a:endParaRPr sz="2100">
              <a:solidFill>
                <a:schemeClr val="lt1"/>
              </a:solidFill>
            </a:endParaRPr>
          </a:p>
        </p:txBody>
      </p:sp>
      <p:cxnSp>
        <p:nvCxnSpPr>
          <p:cNvPr id="650" name="Google Shape;650;p82"/>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51" name="Google Shape;651;p82"/>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652" name="Google Shape;652;p82"/>
          <p:cNvPicPr preferRelativeResize="0"/>
          <p:nvPr/>
        </p:nvPicPr>
        <p:blipFill>
          <a:blip r:embed="rId3">
            <a:alphaModFix/>
          </a:blip>
          <a:stretch>
            <a:fillRect/>
          </a:stretch>
        </p:blipFill>
        <p:spPr>
          <a:xfrm>
            <a:off x="1062038" y="1711625"/>
            <a:ext cx="7019925" cy="2047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3"/>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SERVER FOR APPLICATION</a:t>
            </a:r>
            <a:endParaRPr sz="3100"/>
          </a:p>
        </p:txBody>
      </p:sp>
      <p:sp>
        <p:nvSpPr>
          <p:cNvPr id="658" name="Google Shape;658;p83"/>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08</a:t>
            </a:r>
            <a:endParaRPr/>
          </a:p>
        </p:txBody>
      </p:sp>
      <p:cxnSp>
        <p:nvCxnSpPr>
          <p:cNvPr id="659" name="Google Shape;659;p83"/>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cxnSp>
        <p:nvCxnSpPr>
          <p:cNvPr id="664" name="Google Shape;664;p84"/>
          <p:cNvCxnSpPr>
            <a:stCxn id="665" idx="6"/>
          </p:cNvCxnSpPr>
          <p:nvPr/>
        </p:nvCxnSpPr>
        <p:spPr>
          <a:xfrm>
            <a:off x="776104" y="2388645"/>
            <a:ext cx="300" cy="554700"/>
          </a:xfrm>
          <a:prstGeom prst="straightConnector1">
            <a:avLst/>
          </a:prstGeom>
          <a:noFill/>
          <a:ln cap="flat" cmpd="sng" w="9525">
            <a:solidFill>
              <a:schemeClr val="lt2"/>
            </a:solidFill>
            <a:prstDash val="solid"/>
            <a:round/>
            <a:headEnd len="med" w="med" type="none"/>
            <a:tailEnd len="med" w="med" type="none"/>
          </a:ln>
        </p:spPr>
      </p:cxnSp>
      <p:cxnSp>
        <p:nvCxnSpPr>
          <p:cNvPr id="666" name="Google Shape;666;p84"/>
          <p:cNvCxnSpPr>
            <a:stCxn id="667" idx="6"/>
            <a:endCxn id="668" idx="2"/>
          </p:cNvCxnSpPr>
          <p:nvPr/>
        </p:nvCxnSpPr>
        <p:spPr>
          <a:xfrm flipH="1">
            <a:off x="776076" y="3351657"/>
            <a:ext cx="300" cy="1015800"/>
          </a:xfrm>
          <a:prstGeom prst="straightConnector1">
            <a:avLst/>
          </a:prstGeom>
          <a:noFill/>
          <a:ln cap="flat" cmpd="sng" w="9525">
            <a:solidFill>
              <a:schemeClr val="lt2"/>
            </a:solidFill>
            <a:prstDash val="solid"/>
            <a:round/>
            <a:headEnd len="med" w="med" type="none"/>
            <a:tailEnd len="med" w="med" type="none"/>
          </a:ln>
        </p:spPr>
      </p:cxnSp>
      <p:cxnSp>
        <p:nvCxnSpPr>
          <p:cNvPr id="669" name="Google Shape;669;p84"/>
          <p:cNvCxnSpPr>
            <a:stCxn id="670" idx="6"/>
            <a:endCxn id="665" idx="2"/>
          </p:cNvCxnSpPr>
          <p:nvPr/>
        </p:nvCxnSpPr>
        <p:spPr>
          <a:xfrm>
            <a:off x="776019" y="1424532"/>
            <a:ext cx="0" cy="554700"/>
          </a:xfrm>
          <a:prstGeom prst="straightConnector1">
            <a:avLst/>
          </a:prstGeom>
          <a:noFill/>
          <a:ln cap="flat" cmpd="sng" w="9525">
            <a:solidFill>
              <a:schemeClr val="lt2"/>
            </a:solidFill>
            <a:prstDash val="solid"/>
            <a:round/>
            <a:headEnd len="med" w="med" type="none"/>
            <a:tailEnd len="med" w="med" type="none"/>
          </a:ln>
        </p:spPr>
      </p:cxnSp>
      <p:grpSp>
        <p:nvGrpSpPr>
          <p:cNvPr id="671" name="Google Shape;671;p84"/>
          <p:cNvGrpSpPr/>
          <p:nvPr/>
        </p:nvGrpSpPr>
        <p:grpSpPr>
          <a:xfrm rot="5400000">
            <a:off x="628067" y="1922629"/>
            <a:ext cx="409376" cy="522656"/>
            <a:chOff x="3969644" y="2377627"/>
            <a:chExt cx="225900" cy="288426"/>
          </a:xfrm>
        </p:grpSpPr>
        <p:cxnSp>
          <p:nvCxnSpPr>
            <p:cNvPr id="672" name="Google Shape;672;p84"/>
            <p:cNvCxnSpPr/>
            <p:nvPr/>
          </p:nvCxnSpPr>
          <p:spPr>
            <a:xfrm>
              <a:off x="4082390" y="2377627"/>
              <a:ext cx="0" cy="99900"/>
            </a:xfrm>
            <a:prstGeom prst="straightConnector1">
              <a:avLst/>
            </a:prstGeom>
            <a:noFill/>
            <a:ln cap="flat" cmpd="sng" w="9525">
              <a:solidFill>
                <a:schemeClr val="lt2"/>
              </a:solidFill>
              <a:prstDash val="solid"/>
              <a:round/>
              <a:headEnd len="med" w="med" type="none"/>
              <a:tailEnd len="med" w="med" type="none"/>
            </a:ln>
          </p:spPr>
        </p:cxnSp>
        <p:sp>
          <p:nvSpPr>
            <p:cNvPr id="665" name="Google Shape;665;p84"/>
            <p:cNvSpPr/>
            <p:nvPr/>
          </p:nvSpPr>
          <p:spPr>
            <a:xfrm>
              <a:off x="3969644" y="2440153"/>
              <a:ext cx="225900" cy="2259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4"/>
            <p:cNvSpPr/>
            <p:nvPr/>
          </p:nvSpPr>
          <p:spPr>
            <a:xfrm>
              <a:off x="3998471" y="2468982"/>
              <a:ext cx="168300" cy="1683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84"/>
          <p:cNvGrpSpPr/>
          <p:nvPr/>
        </p:nvGrpSpPr>
        <p:grpSpPr>
          <a:xfrm rot="5400000">
            <a:off x="646138" y="2868657"/>
            <a:ext cx="408832" cy="557167"/>
            <a:chOff x="4426818" y="2358282"/>
            <a:chExt cx="225600" cy="307471"/>
          </a:xfrm>
        </p:grpSpPr>
        <p:cxnSp>
          <p:nvCxnSpPr>
            <p:cNvPr id="675" name="Google Shape;675;p84"/>
            <p:cNvCxnSpPr>
              <a:stCxn id="676" idx="0"/>
            </p:cNvCxnSpPr>
            <p:nvPr/>
          </p:nvCxnSpPr>
          <p:spPr>
            <a:xfrm rot="-5400000">
              <a:off x="4484294" y="2413632"/>
              <a:ext cx="110700" cy="0"/>
            </a:xfrm>
            <a:prstGeom prst="straightConnector1">
              <a:avLst/>
            </a:prstGeom>
            <a:noFill/>
            <a:ln cap="flat" cmpd="sng" w="9525">
              <a:solidFill>
                <a:schemeClr val="lt2"/>
              </a:solidFill>
              <a:prstDash val="solid"/>
              <a:round/>
              <a:headEnd len="med" w="med" type="none"/>
              <a:tailEnd len="med" w="med" type="none"/>
            </a:ln>
          </p:spPr>
        </p:cxnSp>
        <p:sp>
          <p:nvSpPr>
            <p:cNvPr id="667" name="Google Shape;667;p84"/>
            <p:cNvSpPr/>
            <p:nvPr/>
          </p:nvSpPr>
          <p:spPr>
            <a:xfrm>
              <a:off x="4426818" y="2440153"/>
              <a:ext cx="225600" cy="225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4"/>
            <p:cNvSpPr/>
            <p:nvPr/>
          </p:nvSpPr>
          <p:spPr>
            <a:xfrm>
              <a:off x="4455644" y="2468982"/>
              <a:ext cx="168000" cy="168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84"/>
          <p:cNvGrpSpPr/>
          <p:nvPr/>
        </p:nvGrpSpPr>
        <p:grpSpPr>
          <a:xfrm rot="5400000">
            <a:off x="628336" y="4258617"/>
            <a:ext cx="408832" cy="522113"/>
            <a:chOff x="4883984" y="2377627"/>
            <a:chExt cx="225600" cy="288126"/>
          </a:xfrm>
        </p:grpSpPr>
        <p:cxnSp>
          <p:nvCxnSpPr>
            <p:cNvPr id="678" name="Google Shape;678;p84"/>
            <p:cNvCxnSpPr/>
            <p:nvPr/>
          </p:nvCxnSpPr>
          <p:spPr>
            <a:xfrm>
              <a:off x="4996858" y="2377627"/>
              <a:ext cx="0" cy="99600"/>
            </a:xfrm>
            <a:prstGeom prst="straightConnector1">
              <a:avLst/>
            </a:prstGeom>
            <a:noFill/>
            <a:ln cap="flat" cmpd="sng" w="9525">
              <a:solidFill>
                <a:schemeClr val="lt2"/>
              </a:solidFill>
              <a:prstDash val="solid"/>
              <a:round/>
              <a:headEnd len="med" w="med" type="none"/>
              <a:tailEnd len="med" w="med" type="none"/>
            </a:ln>
          </p:spPr>
        </p:cxnSp>
        <p:sp>
          <p:nvSpPr>
            <p:cNvPr id="679" name="Google Shape;679;p84"/>
            <p:cNvSpPr/>
            <p:nvPr/>
          </p:nvSpPr>
          <p:spPr>
            <a:xfrm>
              <a:off x="4883984" y="2440153"/>
              <a:ext cx="225600" cy="225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4"/>
            <p:cNvSpPr/>
            <p:nvPr/>
          </p:nvSpPr>
          <p:spPr>
            <a:xfrm>
              <a:off x="4912810" y="2468982"/>
              <a:ext cx="168000" cy="1680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84"/>
          <p:cNvGrpSpPr/>
          <p:nvPr/>
        </p:nvGrpSpPr>
        <p:grpSpPr>
          <a:xfrm rot="5400000">
            <a:off x="645771" y="941344"/>
            <a:ext cx="408906" cy="557469"/>
            <a:chOff x="2182679" y="2005014"/>
            <a:chExt cx="792300" cy="1080158"/>
          </a:xfrm>
        </p:grpSpPr>
        <p:cxnSp>
          <p:nvCxnSpPr>
            <p:cNvPr id="681" name="Google Shape;681;p84"/>
            <p:cNvCxnSpPr>
              <a:stCxn id="682" idx="0"/>
            </p:cNvCxnSpPr>
            <p:nvPr/>
          </p:nvCxnSpPr>
          <p:spPr>
            <a:xfrm rot="-5400000">
              <a:off x="2384561" y="2199414"/>
              <a:ext cx="388800" cy="0"/>
            </a:xfrm>
            <a:prstGeom prst="straightConnector1">
              <a:avLst/>
            </a:prstGeom>
            <a:noFill/>
            <a:ln cap="flat" cmpd="sng" w="9525">
              <a:solidFill>
                <a:schemeClr val="lt2"/>
              </a:solidFill>
              <a:prstDash val="solid"/>
              <a:round/>
              <a:headEnd len="med" w="med" type="none"/>
              <a:tailEnd len="med" w="med" type="none"/>
            </a:ln>
          </p:spPr>
        </p:cxnSp>
        <p:sp>
          <p:nvSpPr>
            <p:cNvPr id="670" name="Google Shape;670;p84"/>
            <p:cNvSpPr/>
            <p:nvPr/>
          </p:nvSpPr>
          <p:spPr>
            <a:xfrm>
              <a:off x="2182679" y="2292572"/>
              <a:ext cx="792300" cy="792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p:nvPr/>
          </p:nvSpPr>
          <p:spPr>
            <a:xfrm>
              <a:off x="2283911" y="2393814"/>
              <a:ext cx="590100" cy="590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84"/>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684" name="Google Shape;684;p84"/>
          <p:cNvCxnSpPr/>
          <p:nvPr/>
        </p:nvCxnSpPr>
        <p:spPr>
          <a:xfrm>
            <a:off x="5073175" y="683125"/>
            <a:ext cx="32985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85" name="Google Shape;685;p84"/>
          <p:cNvSpPr txBox="1"/>
          <p:nvPr>
            <p:ph idx="4294967295" type="title"/>
          </p:nvPr>
        </p:nvSpPr>
        <p:spPr>
          <a:xfrm>
            <a:off x="1129309" y="910000"/>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UPDATE DAN UPGRADE</a:t>
            </a:r>
            <a:endParaRPr sz="1200"/>
          </a:p>
        </p:txBody>
      </p:sp>
      <p:sp>
        <p:nvSpPr>
          <p:cNvPr id="686" name="Google Shape;686;p84"/>
          <p:cNvSpPr txBox="1"/>
          <p:nvPr>
            <p:ph idx="4294967295" type="subTitle"/>
          </p:nvPr>
        </p:nvSpPr>
        <p:spPr>
          <a:xfrm>
            <a:off x="1237333" y="1213307"/>
            <a:ext cx="5282400" cy="39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lt1"/>
                </a:solidFill>
              </a:rPr>
              <a:t>GANTI SUPER USER, MENGUPDATE PAKET DAN UPGRADE APLIKASI :</a:t>
            </a:r>
            <a:endParaRPr sz="800">
              <a:solidFill>
                <a:schemeClr val="lt1"/>
              </a:solidFill>
            </a:endParaRPr>
          </a:p>
          <a:p>
            <a:pPr indent="-279400" lvl="0" marL="457200" rtl="0" algn="l">
              <a:lnSpc>
                <a:spcPct val="100000"/>
              </a:lnSpc>
              <a:spcBef>
                <a:spcPts val="0"/>
              </a:spcBef>
              <a:spcAft>
                <a:spcPts val="0"/>
              </a:spcAft>
              <a:buClr>
                <a:schemeClr val="lt1"/>
              </a:buClr>
              <a:buSzPts val="800"/>
              <a:buChar char="●"/>
            </a:pPr>
            <a:r>
              <a:rPr lang="en" sz="800">
                <a:solidFill>
                  <a:schemeClr val="lt1"/>
                </a:solidFill>
              </a:rPr>
              <a:t>sudo su			 </a:t>
            </a:r>
            <a:endParaRPr sz="800">
              <a:solidFill>
                <a:schemeClr val="lt1"/>
              </a:solidFill>
            </a:endParaRPr>
          </a:p>
          <a:p>
            <a:pPr indent="-279400" lvl="0" marL="457200" rtl="0" algn="l">
              <a:lnSpc>
                <a:spcPct val="100000"/>
              </a:lnSpc>
              <a:spcBef>
                <a:spcPts val="0"/>
              </a:spcBef>
              <a:spcAft>
                <a:spcPts val="0"/>
              </a:spcAft>
              <a:buClr>
                <a:schemeClr val="lt1"/>
              </a:buClr>
              <a:buSzPts val="800"/>
              <a:buChar char="●"/>
            </a:pPr>
            <a:r>
              <a:rPr lang="en" sz="800">
                <a:solidFill>
                  <a:schemeClr val="lt1"/>
                </a:solidFill>
              </a:rPr>
              <a:t>apt update &amp;&amp; apt upgrade	</a:t>
            </a:r>
            <a:endParaRPr sz="800">
              <a:solidFill>
                <a:schemeClr val="lt1"/>
              </a:solidFill>
            </a:endParaRPr>
          </a:p>
          <a:p>
            <a:pPr indent="0" lvl="0" marL="0" rtl="0" algn="l">
              <a:lnSpc>
                <a:spcPct val="100000"/>
              </a:lnSpc>
              <a:spcBef>
                <a:spcPts val="0"/>
              </a:spcBef>
              <a:spcAft>
                <a:spcPts val="0"/>
              </a:spcAft>
              <a:buNone/>
            </a:pPr>
            <a:r>
              <a:t/>
            </a:r>
            <a:endParaRPr sz="800">
              <a:solidFill>
                <a:schemeClr val="lt1"/>
              </a:solidFill>
            </a:endParaRPr>
          </a:p>
          <a:p>
            <a:pPr indent="0" lvl="0" marL="0" rtl="0" algn="l">
              <a:lnSpc>
                <a:spcPct val="100000"/>
              </a:lnSpc>
              <a:spcBef>
                <a:spcPts val="0"/>
              </a:spcBef>
              <a:spcAft>
                <a:spcPts val="0"/>
              </a:spcAft>
              <a:buNone/>
            </a:pPr>
            <a:r>
              <a:t/>
            </a:r>
            <a:endParaRPr sz="800">
              <a:solidFill>
                <a:schemeClr val="lt1"/>
              </a:solidFill>
            </a:endParaRPr>
          </a:p>
        </p:txBody>
      </p:sp>
      <p:cxnSp>
        <p:nvCxnSpPr>
          <p:cNvPr id="687" name="Google Shape;687;p84"/>
          <p:cNvCxnSpPr/>
          <p:nvPr/>
        </p:nvCxnSpPr>
        <p:spPr>
          <a:xfrm flipH="1" rot="10800000">
            <a:off x="1228561" y="1213298"/>
            <a:ext cx="2112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88" name="Google Shape;688;p84"/>
          <p:cNvSpPr txBox="1"/>
          <p:nvPr>
            <p:ph idx="4294967295" type="title"/>
          </p:nvPr>
        </p:nvSpPr>
        <p:spPr>
          <a:xfrm>
            <a:off x="1129309" y="1871322"/>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INSTAL DAN START NGINX</a:t>
            </a:r>
            <a:endParaRPr sz="1200"/>
          </a:p>
        </p:txBody>
      </p:sp>
      <p:sp>
        <p:nvSpPr>
          <p:cNvPr id="689" name="Google Shape;689;p84"/>
          <p:cNvSpPr txBox="1"/>
          <p:nvPr>
            <p:ph idx="4294967295" type="subTitle"/>
          </p:nvPr>
        </p:nvSpPr>
        <p:spPr>
          <a:xfrm>
            <a:off x="1237342" y="2174628"/>
            <a:ext cx="40923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MENAMBAHKAN NGINX KE DALAM SERVER :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apt -y install nginx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systemctl start nginx	</a:t>
            </a:r>
            <a:endParaRPr sz="800">
              <a:solidFill>
                <a:schemeClr val="lt1"/>
              </a:solidFill>
            </a:endParaRPr>
          </a:p>
        </p:txBody>
      </p:sp>
      <p:cxnSp>
        <p:nvCxnSpPr>
          <p:cNvPr id="690" name="Google Shape;690;p84"/>
          <p:cNvCxnSpPr/>
          <p:nvPr/>
        </p:nvCxnSpPr>
        <p:spPr>
          <a:xfrm>
            <a:off x="1228561" y="2181514"/>
            <a:ext cx="2433300" cy="5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91" name="Google Shape;691;p84"/>
          <p:cNvSpPr txBox="1"/>
          <p:nvPr>
            <p:ph idx="4294967295" type="title"/>
          </p:nvPr>
        </p:nvSpPr>
        <p:spPr>
          <a:xfrm>
            <a:off x="1129309" y="2832720"/>
            <a:ext cx="38388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INSTAL NODE JS DAN CLONE APLIKASI</a:t>
            </a:r>
            <a:endParaRPr sz="1200"/>
          </a:p>
        </p:txBody>
      </p:sp>
      <p:sp>
        <p:nvSpPr>
          <p:cNvPr id="692" name="Google Shape;692;p84"/>
          <p:cNvSpPr txBox="1"/>
          <p:nvPr>
            <p:ph idx="4294967295" type="subTitle"/>
          </p:nvPr>
        </p:nvSpPr>
        <p:spPr>
          <a:xfrm>
            <a:off x="1237350" y="3136025"/>
            <a:ext cx="57411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INSTAL NODE JS DAN CLONE APLIKASI DARI GITHUB:</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curl -sL https://deb.nodesource.com/setup_10.x -o nodesource_setup.sh</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bash node_setup.sh</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apt install node js -y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git clone --branch Reactor http://github.com/DumbwaysDotId/DW15WDTPH_housy.git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mv DW15WDTPH_housy frontend</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cd frontend</a:t>
            </a:r>
            <a:endParaRPr sz="800">
              <a:solidFill>
                <a:schemeClr val="lt1"/>
              </a:solidFill>
            </a:endParaRPr>
          </a:p>
        </p:txBody>
      </p:sp>
      <p:cxnSp>
        <p:nvCxnSpPr>
          <p:cNvPr id="693" name="Google Shape;693;p84"/>
          <p:cNvCxnSpPr/>
          <p:nvPr/>
        </p:nvCxnSpPr>
        <p:spPr>
          <a:xfrm flipH="1" rot="10800000">
            <a:off x="1228561" y="3136010"/>
            <a:ext cx="3423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94" name="Google Shape;694;p84"/>
          <p:cNvSpPr txBox="1"/>
          <p:nvPr>
            <p:ph idx="4294967295" type="title"/>
          </p:nvPr>
        </p:nvSpPr>
        <p:spPr>
          <a:xfrm>
            <a:off x="1174834" y="4364575"/>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INSTALL, SETUP AND RUN PM2</a:t>
            </a:r>
            <a:endParaRPr sz="1200"/>
          </a:p>
          <a:p>
            <a:pPr indent="0" lvl="0" marL="0" rtl="0" algn="l">
              <a:spcBef>
                <a:spcPts val="0"/>
              </a:spcBef>
              <a:spcAft>
                <a:spcPts val="0"/>
              </a:spcAft>
              <a:buNone/>
            </a:pPr>
            <a:r>
              <a:t/>
            </a:r>
            <a:endParaRPr sz="1200"/>
          </a:p>
        </p:txBody>
      </p:sp>
      <p:sp>
        <p:nvSpPr>
          <p:cNvPr id="695" name="Google Shape;695;p84"/>
          <p:cNvSpPr txBox="1"/>
          <p:nvPr>
            <p:ph idx="4294967295" type="subTitle"/>
          </p:nvPr>
        </p:nvSpPr>
        <p:spPr>
          <a:xfrm>
            <a:off x="1237342" y="4592331"/>
            <a:ext cx="4092300" cy="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rPr>
              <a:t>MENAMBAHKAN PAKET PM2 AGAR APLIKASI TERUS BERJALAN:</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npm install -g pm2		</a:t>
            </a:r>
            <a:endParaRPr sz="800">
              <a:solidFill>
                <a:schemeClr val="lt1"/>
              </a:solidFill>
            </a:endParaRPr>
          </a:p>
          <a:p>
            <a:pPr indent="-279400" lvl="0" marL="457200" rtl="0" algn="l">
              <a:spcBef>
                <a:spcPts val="0"/>
              </a:spcBef>
              <a:spcAft>
                <a:spcPts val="0"/>
              </a:spcAft>
              <a:buClr>
                <a:schemeClr val="lt1"/>
              </a:buClr>
              <a:buSzPts val="800"/>
              <a:buChar char="●"/>
            </a:pPr>
            <a:r>
              <a:rPr lang="en" sz="800">
                <a:solidFill>
                  <a:schemeClr val="lt1"/>
                </a:solidFill>
              </a:rPr>
              <a:t>pm2 start ecosystem.config.js	</a:t>
            </a:r>
            <a:endParaRPr sz="800">
              <a:solidFill>
                <a:schemeClr val="lt1"/>
              </a:solidFill>
            </a:endParaRPr>
          </a:p>
          <a:p>
            <a:pPr indent="0" lvl="0" marL="0" rtl="0" algn="l">
              <a:spcBef>
                <a:spcPts val="0"/>
              </a:spcBef>
              <a:spcAft>
                <a:spcPts val="0"/>
              </a:spcAft>
              <a:buNone/>
            </a:pPr>
            <a:r>
              <a:t/>
            </a:r>
            <a:endParaRPr sz="800">
              <a:solidFill>
                <a:schemeClr val="lt1"/>
              </a:solidFill>
            </a:endParaRPr>
          </a:p>
          <a:p>
            <a:pPr indent="0" lvl="0" marL="0" rtl="0" algn="l">
              <a:spcBef>
                <a:spcPts val="0"/>
              </a:spcBef>
              <a:spcAft>
                <a:spcPts val="0"/>
              </a:spcAft>
              <a:buNone/>
            </a:pPr>
            <a:r>
              <a:t/>
            </a:r>
            <a:endParaRPr sz="800">
              <a:solidFill>
                <a:schemeClr val="lt1"/>
              </a:solidFill>
            </a:endParaRPr>
          </a:p>
        </p:txBody>
      </p:sp>
      <p:cxnSp>
        <p:nvCxnSpPr>
          <p:cNvPr id="696" name="Google Shape;696;p84"/>
          <p:cNvCxnSpPr/>
          <p:nvPr/>
        </p:nvCxnSpPr>
        <p:spPr>
          <a:xfrm flipH="1" rot="10800000">
            <a:off x="1237342" y="4516231"/>
            <a:ext cx="19875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ph type="title"/>
          </p:nvPr>
        </p:nvSpPr>
        <p:spPr>
          <a:xfrm>
            <a:off x="476400"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Virtual Machine</a:t>
            </a:r>
            <a:endParaRPr sz="2100">
              <a:solidFill>
                <a:schemeClr val="lt1"/>
              </a:solidFill>
            </a:endParaRPr>
          </a:p>
        </p:txBody>
      </p:sp>
      <p:cxnSp>
        <p:nvCxnSpPr>
          <p:cNvPr id="196" name="Google Shape;196;p40"/>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7" name="Google Shape;197;p40"/>
          <p:cNvSpPr txBox="1"/>
          <p:nvPr/>
        </p:nvSpPr>
        <p:spPr>
          <a:xfrm>
            <a:off x="3452549" y="4369050"/>
            <a:ext cx="2238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Setup VM</a:t>
            </a:r>
            <a:endParaRPr b="1" sz="1300">
              <a:solidFill>
                <a:schemeClr val="lt1"/>
              </a:solidFill>
              <a:latin typeface="Montserrat"/>
              <a:ea typeface="Montserrat"/>
              <a:cs typeface="Montserrat"/>
              <a:sym typeface="Montserrat"/>
            </a:endParaRPr>
          </a:p>
        </p:txBody>
      </p:sp>
      <p:pic>
        <p:nvPicPr>
          <p:cNvPr id="198" name="Google Shape;198;p40"/>
          <p:cNvPicPr preferRelativeResize="0"/>
          <p:nvPr/>
        </p:nvPicPr>
        <p:blipFill>
          <a:blip r:embed="rId3">
            <a:alphaModFix/>
          </a:blip>
          <a:stretch>
            <a:fillRect/>
          </a:stretch>
        </p:blipFill>
        <p:spPr>
          <a:xfrm>
            <a:off x="1024950" y="975000"/>
            <a:ext cx="6944825" cy="3307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5"/>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702" name="Google Shape;702;p85"/>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03" name="Google Shape;703;p85"/>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04" name="Google Shape;704;p85"/>
          <p:cNvPicPr preferRelativeResize="0"/>
          <p:nvPr/>
        </p:nvPicPr>
        <p:blipFill>
          <a:blip r:embed="rId3">
            <a:alphaModFix/>
          </a:blip>
          <a:stretch>
            <a:fillRect/>
          </a:stretch>
        </p:blipFill>
        <p:spPr>
          <a:xfrm>
            <a:off x="1804988" y="1519025"/>
            <a:ext cx="5534025" cy="1962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6"/>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SERVER FOR APPLICATION</a:t>
            </a:r>
            <a:endParaRPr sz="2100">
              <a:solidFill>
                <a:schemeClr val="lt1"/>
              </a:solidFill>
            </a:endParaRPr>
          </a:p>
        </p:txBody>
      </p:sp>
      <p:cxnSp>
        <p:nvCxnSpPr>
          <p:cNvPr id="710" name="Google Shape;710;p86"/>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11" name="Google Shape;711;p86"/>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12" name="Google Shape;712;p86"/>
          <p:cNvPicPr preferRelativeResize="0"/>
          <p:nvPr/>
        </p:nvPicPr>
        <p:blipFill>
          <a:blip r:embed="rId3">
            <a:alphaModFix/>
          </a:blip>
          <a:stretch>
            <a:fillRect/>
          </a:stretch>
        </p:blipFill>
        <p:spPr>
          <a:xfrm>
            <a:off x="231350" y="1309650"/>
            <a:ext cx="8839201" cy="1707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Custom Domain</a:t>
            </a:r>
            <a:endParaRPr sz="3100"/>
          </a:p>
        </p:txBody>
      </p:sp>
      <p:sp>
        <p:nvSpPr>
          <p:cNvPr id="718" name="Google Shape;718;p87"/>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09</a:t>
            </a:r>
            <a:endParaRPr/>
          </a:p>
        </p:txBody>
      </p:sp>
      <p:cxnSp>
        <p:nvCxnSpPr>
          <p:cNvPr id="719" name="Google Shape;719;p87"/>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8"/>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25" name="Google Shape;725;p8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26" name="Google Shape;726;p88"/>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727" name="Google Shape;727;p88"/>
          <p:cNvSpPr txBox="1"/>
          <p:nvPr/>
        </p:nvSpPr>
        <p:spPr>
          <a:xfrm>
            <a:off x="1072475" y="1276700"/>
            <a:ext cx="726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DNS adalah server yang digunakan untuk mengetahui IP Address suatu host lewat host name-nya.</a:t>
            </a:r>
            <a:endParaRPr sz="2500">
              <a:solidFill>
                <a:srgbClr val="FFFFFF"/>
              </a:solidFill>
            </a:endParaRPr>
          </a:p>
        </p:txBody>
      </p:sp>
      <p:sp>
        <p:nvSpPr>
          <p:cNvPr id="728" name="Google Shape;728;p88"/>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https://idcloudhost.com/kamus-hosting/dns/</a:t>
            </a:r>
            <a:endParaRPr b="1" sz="1300">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9"/>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34" name="Google Shape;734;p8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35" name="Google Shape;735;p89"/>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736" name="Google Shape;736;p89"/>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37" name="Google Shape;737;p89"/>
          <p:cNvPicPr preferRelativeResize="0"/>
          <p:nvPr/>
        </p:nvPicPr>
        <p:blipFill>
          <a:blip r:embed="rId3">
            <a:alphaModFix/>
          </a:blip>
          <a:stretch>
            <a:fillRect/>
          </a:stretch>
        </p:blipFill>
        <p:spPr>
          <a:xfrm>
            <a:off x="1224025" y="1191325"/>
            <a:ext cx="6695947" cy="350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0"/>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DNS (DOMAIN NAME SYSTEM)</a:t>
            </a:r>
            <a:endParaRPr sz="2100">
              <a:solidFill>
                <a:schemeClr val="lt1"/>
              </a:solidFill>
            </a:endParaRPr>
          </a:p>
        </p:txBody>
      </p:sp>
      <p:cxnSp>
        <p:nvCxnSpPr>
          <p:cNvPr id="743" name="Google Shape;743;p90"/>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44" name="Google Shape;744;p90"/>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sp>
        <p:nvSpPr>
          <p:cNvPr id="745" name="Google Shape;745;p90"/>
          <p:cNvSpPr txBox="1"/>
          <p:nvPr/>
        </p:nvSpPr>
        <p:spPr>
          <a:xfrm>
            <a:off x="2088900" y="4571100"/>
            <a:ext cx="4966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46" name="Google Shape;746;p90"/>
          <p:cNvPicPr preferRelativeResize="0"/>
          <p:nvPr/>
        </p:nvPicPr>
        <p:blipFill>
          <a:blip r:embed="rId3">
            <a:alphaModFix/>
          </a:blip>
          <a:stretch>
            <a:fillRect/>
          </a:stretch>
        </p:blipFill>
        <p:spPr>
          <a:xfrm>
            <a:off x="2064650" y="1056238"/>
            <a:ext cx="5014691" cy="350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1"/>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REVERSE PROXY</a:t>
            </a:r>
            <a:endParaRPr sz="3100"/>
          </a:p>
        </p:txBody>
      </p:sp>
      <p:sp>
        <p:nvSpPr>
          <p:cNvPr id="752" name="Google Shape;752;p91"/>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a:t>
            </a:r>
            <a:endParaRPr/>
          </a:p>
        </p:txBody>
      </p:sp>
      <p:cxnSp>
        <p:nvCxnSpPr>
          <p:cNvPr id="753" name="Google Shape;753;p91"/>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92"/>
          <p:cNvGrpSpPr/>
          <p:nvPr/>
        </p:nvGrpSpPr>
        <p:grpSpPr>
          <a:xfrm>
            <a:off x="546381" y="1422543"/>
            <a:ext cx="8051237" cy="1536414"/>
            <a:chOff x="938508" y="1892978"/>
            <a:chExt cx="6481434" cy="903773"/>
          </a:xfrm>
        </p:grpSpPr>
        <p:grpSp>
          <p:nvGrpSpPr>
            <p:cNvPr id="759" name="Google Shape;759;p92"/>
            <p:cNvGrpSpPr/>
            <p:nvPr/>
          </p:nvGrpSpPr>
          <p:grpSpPr>
            <a:xfrm>
              <a:off x="938508" y="1892978"/>
              <a:ext cx="4825084" cy="903773"/>
              <a:chOff x="2389399" y="2595741"/>
              <a:chExt cx="812796" cy="182054"/>
            </a:xfrm>
          </p:grpSpPr>
          <p:grpSp>
            <p:nvGrpSpPr>
              <p:cNvPr id="760" name="Google Shape;760;p92"/>
              <p:cNvGrpSpPr/>
              <p:nvPr/>
            </p:nvGrpSpPr>
            <p:grpSpPr>
              <a:xfrm>
                <a:off x="2389399" y="2595741"/>
                <a:ext cx="224343" cy="182054"/>
                <a:chOff x="2389399" y="2595741"/>
                <a:chExt cx="224343" cy="182054"/>
              </a:xfrm>
            </p:grpSpPr>
            <p:sp>
              <p:nvSpPr>
                <p:cNvPr id="761" name="Google Shape;761;p92"/>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2"/>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92"/>
              <p:cNvGrpSpPr/>
              <p:nvPr/>
            </p:nvGrpSpPr>
            <p:grpSpPr>
              <a:xfrm>
                <a:off x="2683630" y="2595741"/>
                <a:ext cx="224334" cy="182054"/>
                <a:chOff x="2683630" y="2595741"/>
                <a:chExt cx="224334" cy="182054"/>
              </a:xfrm>
            </p:grpSpPr>
            <p:sp>
              <p:nvSpPr>
                <p:cNvPr id="764" name="Google Shape;764;p92"/>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2"/>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92"/>
              <p:cNvGrpSpPr/>
              <p:nvPr/>
            </p:nvGrpSpPr>
            <p:grpSpPr>
              <a:xfrm>
                <a:off x="2977852" y="2595741"/>
                <a:ext cx="224343" cy="182054"/>
                <a:chOff x="2977852" y="2595741"/>
                <a:chExt cx="224343" cy="182054"/>
              </a:xfrm>
            </p:grpSpPr>
            <p:sp>
              <p:nvSpPr>
                <p:cNvPr id="767" name="Google Shape;767;p92"/>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2"/>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92"/>
            <p:cNvGrpSpPr/>
            <p:nvPr/>
          </p:nvGrpSpPr>
          <p:grpSpPr>
            <a:xfrm>
              <a:off x="6088155" y="1892978"/>
              <a:ext cx="1331788" cy="903773"/>
              <a:chOff x="2977852" y="2595741"/>
              <a:chExt cx="224343" cy="182054"/>
            </a:xfrm>
          </p:grpSpPr>
          <p:sp>
            <p:nvSpPr>
              <p:cNvPr id="770" name="Google Shape;770;p92"/>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2"/>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2" name="Google Shape;772;p9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REVERSE PROXY</a:t>
            </a:r>
            <a:endParaRPr/>
          </a:p>
        </p:txBody>
      </p:sp>
      <p:sp>
        <p:nvSpPr>
          <p:cNvPr id="773" name="Google Shape;773;p92"/>
          <p:cNvSpPr txBox="1"/>
          <p:nvPr>
            <p:ph idx="4294967295" type="title"/>
          </p:nvPr>
        </p:nvSpPr>
        <p:spPr>
          <a:xfrm>
            <a:off x="532049" y="1577175"/>
            <a:ext cx="16695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UPDATE &amp; UPGRADE</a:t>
            </a:r>
            <a:endParaRPr sz="1400">
              <a:solidFill>
                <a:schemeClr val="lt1"/>
              </a:solidFill>
            </a:endParaRPr>
          </a:p>
        </p:txBody>
      </p:sp>
      <p:sp>
        <p:nvSpPr>
          <p:cNvPr id="774" name="Google Shape;774;p92"/>
          <p:cNvSpPr txBox="1"/>
          <p:nvPr>
            <p:ph idx="4294967295" type="subTitle"/>
          </p:nvPr>
        </p:nvSpPr>
        <p:spPr>
          <a:xfrm>
            <a:off x="456001" y="2273963"/>
            <a:ext cx="18216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rPr>
              <a:t>MEMPERBARUI PAKET</a:t>
            </a:r>
            <a:endParaRPr sz="1200">
              <a:solidFill>
                <a:schemeClr val="lt1"/>
              </a:solidFill>
            </a:endParaRPr>
          </a:p>
        </p:txBody>
      </p:sp>
      <p:cxnSp>
        <p:nvCxnSpPr>
          <p:cNvPr id="775" name="Google Shape;775;p9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76" name="Google Shape;776;p92"/>
          <p:cNvSpPr txBox="1"/>
          <p:nvPr>
            <p:ph idx="4294967295" type="title"/>
          </p:nvPr>
        </p:nvSpPr>
        <p:spPr>
          <a:xfrm>
            <a:off x="2713776" y="1729575"/>
            <a:ext cx="16695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INSTALL NGINX</a:t>
            </a:r>
            <a:endParaRPr sz="1400">
              <a:solidFill>
                <a:schemeClr val="lt1"/>
              </a:solidFill>
            </a:endParaRPr>
          </a:p>
        </p:txBody>
      </p:sp>
      <p:sp>
        <p:nvSpPr>
          <p:cNvPr id="777" name="Google Shape;777;p92"/>
          <p:cNvSpPr txBox="1"/>
          <p:nvPr>
            <p:ph idx="4294967295" type="subTitle"/>
          </p:nvPr>
        </p:nvSpPr>
        <p:spPr>
          <a:xfrm>
            <a:off x="2737989" y="2273963"/>
            <a:ext cx="16236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rPr>
              <a:t>INSTAL WEB SERVER</a:t>
            </a:r>
            <a:endParaRPr sz="1200">
              <a:solidFill>
                <a:schemeClr val="lt1"/>
              </a:solidFill>
            </a:endParaRPr>
          </a:p>
        </p:txBody>
      </p:sp>
      <p:sp>
        <p:nvSpPr>
          <p:cNvPr id="778" name="Google Shape;778;p92"/>
          <p:cNvSpPr txBox="1"/>
          <p:nvPr>
            <p:ph idx="4294967295" type="title"/>
          </p:nvPr>
        </p:nvSpPr>
        <p:spPr>
          <a:xfrm>
            <a:off x="4885472" y="1726550"/>
            <a:ext cx="16695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CONFIG NGINX</a:t>
            </a:r>
            <a:endParaRPr sz="1400">
              <a:solidFill>
                <a:schemeClr val="lt1"/>
              </a:solidFill>
            </a:endParaRPr>
          </a:p>
        </p:txBody>
      </p:sp>
      <p:sp>
        <p:nvSpPr>
          <p:cNvPr id="779" name="Google Shape;779;p92"/>
          <p:cNvSpPr txBox="1"/>
          <p:nvPr>
            <p:ph idx="4294967295" type="subTitle"/>
          </p:nvPr>
        </p:nvSpPr>
        <p:spPr>
          <a:xfrm>
            <a:off x="4809424" y="2273963"/>
            <a:ext cx="18216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rPr>
              <a:t>AMBIL APLIKASI</a:t>
            </a:r>
            <a:endParaRPr sz="1200">
              <a:solidFill>
                <a:schemeClr val="lt1"/>
              </a:solidFill>
            </a:endParaRPr>
          </a:p>
        </p:txBody>
      </p:sp>
      <p:sp>
        <p:nvSpPr>
          <p:cNvPr id="780" name="Google Shape;780;p92"/>
          <p:cNvSpPr txBox="1"/>
          <p:nvPr>
            <p:ph idx="4294967295" type="title"/>
          </p:nvPr>
        </p:nvSpPr>
        <p:spPr>
          <a:xfrm>
            <a:off x="6934846" y="1726550"/>
            <a:ext cx="16695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LINK CONFIG</a:t>
            </a:r>
            <a:endParaRPr sz="1400">
              <a:solidFill>
                <a:schemeClr val="lt1"/>
              </a:solidFill>
            </a:endParaRPr>
          </a:p>
        </p:txBody>
      </p:sp>
      <p:sp>
        <p:nvSpPr>
          <p:cNvPr id="781" name="Google Shape;781;p92"/>
          <p:cNvSpPr txBox="1"/>
          <p:nvPr>
            <p:ph idx="4294967295" type="subTitle"/>
          </p:nvPr>
        </p:nvSpPr>
        <p:spPr>
          <a:xfrm>
            <a:off x="6787811" y="2273963"/>
            <a:ext cx="19728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lt1"/>
                </a:solidFill>
              </a:rPr>
              <a:t>MENGHUBUNGKAN KONFIGURASI</a:t>
            </a:r>
            <a:endParaRPr sz="1200">
              <a:solidFill>
                <a:schemeClr val="lt1"/>
              </a:solidFill>
            </a:endParaRPr>
          </a:p>
        </p:txBody>
      </p:sp>
      <p:sp>
        <p:nvSpPr>
          <p:cNvPr id="782" name="Google Shape;782;p92"/>
          <p:cNvSpPr txBox="1"/>
          <p:nvPr>
            <p:ph idx="4294967295" type="subTitle"/>
          </p:nvPr>
        </p:nvSpPr>
        <p:spPr>
          <a:xfrm>
            <a:off x="2018900" y="3343850"/>
            <a:ext cx="7291200" cy="7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UNTUK MENGHUBUNGKAN KONFIGURASI DIGUNAKAN PERINTAH :</a:t>
            </a:r>
            <a:endParaRPr sz="1200">
              <a:solidFill>
                <a:schemeClr val="lt1"/>
              </a:solidFill>
            </a:endParaRPr>
          </a:p>
          <a:p>
            <a:pPr indent="0" lvl="0" marL="0" rtl="0" algn="l">
              <a:spcBef>
                <a:spcPts val="0"/>
              </a:spcBef>
              <a:spcAft>
                <a:spcPts val="0"/>
              </a:spcAft>
              <a:buNone/>
            </a:pPr>
            <a:r>
              <a:rPr lang="en" sz="1200">
                <a:solidFill>
                  <a:schemeClr val="lt1"/>
                </a:solidFill>
              </a:rPr>
              <a:t>ln -s etc/nginx/sites-available/proxy_app.conf etc/nginx/sites-enabled/proxy_app.conf</a:t>
            </a:r>
            <a:endParaRPr sz="12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3"/>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REVERSE PROXY</a:t>
            </a:r>
            <a:endParaRPr sz="2100">
              <a:solidFill>
                <a:schemeClr val="lt1"/>
              </a:solidFill>
            </a:endParaRPr>
          </a:p>
        </p:txBody>
      </p:sp>
      <p:cxnSp>
        <p:nvCxnSpPr>
          <p:cNvPr id="788" name="Google Shape;788;p93"/>
          <p:cNvCxnSpPr/>
          <p:nvPr/>
        </p:nvCxnSpPr>
        <p:spPr>
          <a:xfrm flipH="1" rot="10800000">
            <a:off x="523150" y="699475"/>
            <a:ext cx="2342400" cy="138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89" name="Google Shape;789;p93"/>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90" name="Google Shape;790;p93"/>
          <p:cNvPicPr preferRelativeResize="0"/>
          <p:nvPr/>
        </p:nvPicPr>
        <p:blipFill>
          <a:blip r:embed="rId3">
            <a:alphaModFix/>
          </a:blip>
          <a:stretch>
            <a:fillRect/>
          </a:stretch>
        </p:blipFill>
        <p:spPr>
          <a:xfrm>
            <a:off x="1501275" y="954625"/>
            <a:ext cx="6141451" cy="38038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4"/>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REVERSE PROXY</a:t>
            </a:r>
            <a:endParaRPr sz="2100">
              <a:solidFill>
                <a:schemeClr val="lt1"/>
              </a:solidFill>
            </a:endParaRPr>
          </a:p>
        </p:txBody>
      </p:sp>
      <p:cxnSp>
        <p:nvCxnSpPr>
          <p:cNvPr id="796" name="Google Shape;796;p94"/>
          <p:cNvCxnSpPr/>
          <p:nvPr/>
        </p:nvCxnSpPr>
        <p:spPr>
          <a:xfrm flipH="1" rot="10800000">
            <a:off x="523150" y="699475"/>
            <a:ext cx="2342400" cy="138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97" name="Google Shape;797;p94"/>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798" name="Google Shape;798;p94"/>
          <p:cNvPicPr preferRelativeResize="0"/>
          <p:nvPr/>
        </p:nvPicPr>
        <p:blipFill>
          <a:blip r:embed="rId3">
            <a:alphaModFix/>
          </a:blip>
          <a:stretch>
            <a:fillRect/>
          </a:stretch>
        </p:blipFill>
        <p:spPr>
          <a:xfrm>
            <a:off x="655213" y="1509925"/>
            <a:ext cx="7991475" cy="24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476400"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Virtual Machine</a:t>
            </a:r>
            <a:endParaRPr sz="2100">
              <a:solidFill>
                <a:schemeClr val="lt1"/>
              </a:solidFill>
            </a:endParaRPr>
          </a:p>
        </p:txBody>
      </p:sp>
      <p:cxnSp>
        <p:nvCxnSpPr>
          <p:cNvPr id="204" name="Google Shape;204;p41"/>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41"/>
          <p:cNvSpPr txBox="1"/>
          <p:nvPr/>
        </p:nvSpPr>
        <p:spPr>
          <a:xfrm>
            <a:off x="3452549" y="4369050"/>
            <a:ext cx="2238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ALOKASI HDD</a:t>
            </a:r>
            <a:endParaRPr b="1" sz="1300">
              <a:solidFill>
                <a:schemeClr val="lt1"/>
              </a:solidFill>
              <a:latin typeface="Montserrat"/>
              <a:ea typeface="Montserrat"/>
              <a:cs typeface="Montserrat"/>
              <a:sym typeface="Montserrat"/>
            </a:endParaRPr>
          </a:p>
        </p:txBody>
      </p:sp>
      <p:pic>
        <p:nvPicPr>
          <p:cNvPr id="206" name="Google Shape;206;p41"/>
          <p:cNvPicPr preferRelativeResize="0"/>
          <p:nvPr/>
        </p:nvPicPr>
        <p:blipFill>
          <a:blip r:embed="rId3">
            <a:alphaModFix/>
          </a:blip>
          <a:stretch>
            <a:fillRect/>
          </a:stretch>
        </p:blipFill>
        <p:spPr>
          <a:xfrm>
            <a:off x="2046050" y="861750"/>
            <a:ext cx="5051925" cy="3898575"/>
          </a:xfrm>
          <a:prstGeom prst="rect">
            <a:avLst/>
          </a:prstGeom>
          <a:noFill/>
          <a:ln>
            <a:noFill/>
          </a:ln>
        </p:spPr>
      </p:pic>
      <p:sp>
        <p:nvSpPr>
          <p:cNvPr id="207" name="Google Shape;207;p41"/>
          <p:cNvSpPr txBox="1"/>
          <p:nvPr/>
        </p:nvSpPr>
        <p:spPr>
          <a:xfrm>
            <a:off x="3452562" y="4865375"/>
            <a:ext cx="2238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Setup VM</a:t>
            </a:r>
            <a:endParaRPr b="1" sz="1300">
              <a:solidFill>
                <a:schemeClr val="lt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type="title"/>
          </p:nvPr>
        </p:nvSpPr>
        <p:spPr>
          <a:xfrm>
            <a:off x="400975" y="250300"/>
            <a:ext cx="53865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REVERSE PROXY</a:t>
            </a:r>
            <a:endParaRPr sz="2100">
              <a:solidFill>
                <a:schemeClr val="lt1"/>
              </a:solidFill>
            </a:endParaRPr>
          </a:p>
        </p:txBody>
      </p:sp>
      <p:cxnSp>
        <p:nvCxnSpPr>
          <p:cNvPr id="804" name="Google Shape;804;p95"/>
          <p:cNvCxnSpPr/>
          <p:nvPr/>
        </p:nvCxnSpPr>
        <p:spPr>
          <a:xfrm flipH="1" rot="10800000">
            <a:off x="523150" y="699475"/>
            <a:ext cx="2342400" cy="138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805" name="Google Shape;805;p95"/>
          <p:cNvSpPr txBox="1"/>
          <p:nvPr/>
        </p:nvSpPr>
        <p:spPr>
          <a:xfrm>
            <a:off x="1257350" y="4865375"/>
            <a:ext cx="67872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806" name="Google Shape;806;p95"/>
          <p:cNvPicPr preferRelativeResize="0"/>
          <p:nvPr/>
        </p:nvPicPr>
        <p:blipFill>
          <a:blip r:embed="rId3">
            <a:alphaModFix/>
          </a:blip>
          <a:stretch>
            <a:fillRect/>
          </a:stretch>
        </p:blipFill>
        <p:spPr>
          <a:xfrm>
            <a:off x="292888" y="909100"/>
            <a:ext cx="8716120" cy="3803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6"/>
          <p:cNvSpPr txBox="1"/>
          <p:nvPr>
            <p:ph type="title"/>
          </p:nvPr>
        </p:nvSpPr>
        <p:spPr>
          <a:xfrm>
            <a:off x="3755879" y="3467800"/>
            <a:ext cx="4344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SSL CONFIG</a:t>
            </a:r>
            <a:endParaRPr sz="3100"/>
          </a:p>
        </p:txBody>
      </p:sp>
      <p:sp>
        <p:nvSpPr>
          <p:cNvPr id="812" name="Google Shape;812;p96"/>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11</a:t>
            </a:r>
            <a:endParaRPr/>
          </a:p>
        </p:txBody>
      </p:sp>
      <p:cxnSp>
        <p:nvCxnSpPr>
          <p:cNvPr id="813" name="Google Shape;813;p96"/>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pSp>
        <p:nvGrpSpPr>
          <p:cNvPr id="818" name="Google Shape;818;p97"/>
          <p:cNvGrpSpPr/>
          <p:nvPr/>
        </p:nvGrpSpPr>
        <p:grpSpPr>
          <a:xfrm flipH="1">
            <a:off x="4219768" y="889736"/>
            <a:ext cx="704464" cy="3821228"/>
            <a:chOff x="4135594" y="730887"/>
            <a:chExt cx="815636" cy="4424254"/>
          </a:xfrm>
        </p:grpSpPr>
        <p:cxnSp>
          <p:nvCxnSpPr>
            <p:cNvPr id="819" name="Google Shape;819;p97"/>
            <p:cNvCxnSpPr/>
            <p:nvPr/>
          </p:nvCxnSpPr>
          <p:spPr>
            <a:xfrm rot="5400000">
              <a:off x="4282326" y="2451165"/>
              <a:ext cx="498866" cy="0"/>
            </a:xfrm>
            <a:prstGeom prst="straightConnector1">
              <a:avLst/>
            </a:prstGeom>
            <a:noFill/>
            <a:ln cap="flat" cmpd="sng" w="19050">
              <a:solidFill>
                <a:schemeClr val="accent1"/>
              </a:solidFill>
              <a:prstDash val="solid"/>
              <a:round/>
              <a:headEnd len="med" w="med" type="none"/>
              <a:tailEnd len="med" w="med" type="none"/>
            </a:ln>
          </p:spPr>
        </p:cxnSp>
        <p:cxnSp>
          <p:nvCxnSpPr>
            <p:cNvPr id="820" name="Google Shape;820;p97"/>
            <p:cNvCxnSpPr/>
            <p:nvPr/>
          </p:nvCxnSpPr>
          <p:spPr>
            <a:xfrm rot="5400000">
              <a:off x="4282326" y="3435623"/>
              <a:ext cx="498866" cy="0"/>
            </a:xfrm>
            <a:prstGeom prst="straightConnector1">
              <a:avLst/>
            </a:prstGeom>
            <a:noFill/>
            <a:ln cap="flat" cmpd="sng" w="19050">
              <a:solidFill>
                <a:schemeClr val="accent1"/>
              </a:solidFill>
              <a:prstDash val="solid"/>
              <a:round/>
              <a:headEnd len="med" w="med" type="none"/>
              <a:tailEnd len="med" w="med" type="none"/>
            </a:ln>
          </p:spPr>
        </p:cxnSp>
        <p:cxnSp>
          <p:nvCxnSpPr>
            <p:cNvPr id="821" name="Google Shape;821;p97"/>
            <p:cNvCxnSpPr>
              <a:stCxn id="822" idx="6"/>
              <a:endCxn id="823" idx="2"/>
            </p:cNvCxnSpPr>
            <p:nvPr/>
          </p:nvCxnSpPr>
          <p:spPr>
            <a:xfrm>
              <a:off x="4531508" y="1216931"/>
              <a:ext cx="0" cy="498600"/>
            </a:xfrm>
            <a:prstGeom prst="straightConnector1">
              <a:avLst/>
            </a:prstGeom>
            <a:noFill/>
            <a:ln cap="flat" cmpd="sng" w="19050">
              <a:solidFill>
                <a:schemeClr val="accent1"/>
              </a:solidFill>
              <a:prstDash val="solid"/>
              <a:round/>
              <a:headEnd len="med" w="med" type="none"/>
              <a:tailEnd len="med" w="med" type="none"/>
            </a:ln>
          </p:spPr>
        </p:cxnSp>
        <p:grpSp>
          <p:nvGrpSpPr>
            <p:cNvPr id="824" name="Google Shape;824;p97"/>
            <p:cNvGrpSpPr/>
            <p:nvPr/>
          </p:nvGrpSpPr>
          <p:grpSpPr>
            <a:xfrm rot="5400000">
              <a:off x="4211915" y="1639144"/>
              <a:ext cx="486589" cy="639231"/>
              <a:chOff x="3969644" y="2440153"/>
              <a:chExt cx="225900" cy="296779"/>
            </a:xfrm>
          </p:grpSpPr>
          <p:cxnSp>
            <p:nvCxnSpPr>
              <p:cNvPr id="825" name="Google Shape;825;p97"/>
              <p:cNvCxnSpPr/>
              <p:nvPr/>
            </p:nvCxnSpPr>
            <p:spPr>
              <a:xfrm>
                <a:off x="4082390" y="2637031"/>
                <a:ext cx="0" cy="99900"/>
              </a:xfrm>
              <a:prstGeom prst="straightConnector1">
                <a:avLst/>
              </a:prstGeom>
              <a:noFill/>
              <a:ln cap="flat" cmpd="sng" w="19050">
                <a:solidFill>
                  <a:schemeClr val="accent1"/>
                </a:solidFill>
                <a:prstDash val="solid"/>
                <a:round/>
                <a:headEnd len="med" w="med" type="none"/>
                <a:tailEnd len="med" w="med" type="none"/>
              </a:ln>
            </p:spPr>
          </p:cxnSp>
          <p:sp>
            <p:nvSpPr>
              <p:cNvPr id="823" name="Google Shape;823;p97"/>
              <p:cNvSpPr/>
              <p:nvPr/>
            </p:nvSpPr>
            <p:spPr>
              <a:xfrm>
                <a:off x="3969644" y="2440153"/>
                <a:ext cx="225900" cy="225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7"/>
              <p:cNvSpPr/>
              <p:nvPr/>
            </p:nvSpPr>
            <p:spPr>
              <a:xfrm>
                <a:off x="3998471" y="2468982"/>
                <a:ext cx="168300" cy="168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7" name="Google Shape;827;p97"/>
            <p:cNvCxnSpPr>
              <a:stCxn id="828" idx="0"/>
            </p:cNvCxnSpPr>
            <p:nvPr/>
          </p:nvCxnSpPr>
          <p:spPr>
            <a:xfrm>
              <a:off x="4712729" y="2943245"/>
              <a:ext cx="238500" cy="0"/>
            </a:xfrm>
            <a:prstGeom prst="straightConnector1">
              <a:avLst/>
            </a:prstGeom>
            <a:noFill/>
            <a:ln cap="flat" cmpd="sng" w="19050">
              <a:solidFill>
                <a:schemeClr val="accent1"/>
              </a:solidFill>
              <a:prstDash val="solid"/>
              <a:round/>
              <a:headEnd len="med" w="med" type="none"/>
              <a:tailEnd len="med" w="med" type="none"/>
            </a:ln>
          </p:spPr>
        </p:cxnSp>
        <p:sp>
          <p:nvSpPr>
            <p:cNvPr id="829" name="Google Shape;829;p97"/>
            <p:cNvSpPr/>
            <p:nvPr/>
          </p:nvSpPr>
          <p:spPr>
            <a:xfrm rot="5400000">
              <a:off x="4288894" y="2700228"/>
              <a:ext cx="485942" cy="48592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7"/>
            <p:cNvSpPr/>
            <p:nvPr/>
          </p:nvSpPr>
          <p:spPr>
            <a:xfrm rot="5400000">
              <a:off x="4350866" y="2762317"/>
              <a:ext cx="361872" cy="361855"/>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97"/>
            <p:cNvGrpSpPr/>
            <p:nvPr/>
          </p:nvGrpSpPr>
          <p:grpSpPr>
            <a:xfrm rot="5400000">
              <a:off x="4212561" y="3608631"/>
              <a:ext cx="485942" cy="638585"/>
              <a:chOff x="4883984" y="2440153"/>
              <a:chExt cx="225600" cy="296479"/>
            </a:xfrm>
          </p:grpSpPr>
          <p:cxnSp>
            <p:nvCxnSpPr>
              <p:cNvPr id="831" name="Google Shape;831;p97"/>
              <p:cNvCxnSpPr/>
              <p:nvPr/>
            </p:nvCxnSpPr>
            <p:spPr>
              <a:xfrm>
                <a:off x="4996858" y="2637031"/>
                <a:ext cx="0" cy="99600"/>
              </a:xfrm>
              <a:prstGeom prst="straightConnector1">
                <a:avLst/>
              </a:prstGeom>
              <a:noFill/>
              <a:ln cap="flat" cmpd="sng" w="19050">
                <a:solidFill>
                  <a:schemeClr val="accent1"/>
                </a:solidFill>
                <a:prstDash val="solid"/>
                <a:round/>
                <a:headEnd len="med" w="med" type="none"/>
                <a:tailEnd len="med" w="med" type="none"/>
              </a:ln>
            </p:spPr>
          </p:cxnSp>
          <p:sp>
            <p:nvSpPr>
              <p:cNvPr id="832" name="Google Shape;832;p97"/>
              <p:cNvSpPr/>
              <p:nvPr/>
            </p:nvSpPr>
            <p:spPr>
              <a:xfrm>
                <a:off x="4883984" y="2440153"/>
                <a:ext cx="225600" cy="225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7"/>
              <p:cNvSpPr/>
              <p:nvPr/>
            </p:nvSpPr>
            <p:spPr>
              <a:xfrm>
                <a:off x="4912810" y="2468982"/>
                <a:ext cx="168000" cy="168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97"/>
            <p:cNvGrpSpPr/>
            <p:nvPr/>
          </p:nvGrpSpPr>
          <p:grpSpPr>
            <a:xfrm rot="5400000">
              <a:off x="4376685" y="642608"/>
              <a:ext cx="486044" cy="662602"/>
              <a:chOff x="2182679" y="2005014"/>
              <a:chExt cx="792300" cy="1080158"/>
            </a:xfrm>
          </p:grpSpPr>
          <p:cxnSp>
            <p:nvCxnSpPr>
              <p:cNvPr id="835" name="Google Shape;835;p97"/>
              <p:cNvCxnSpPr>
                <a:stCxn id="836" idx="0"/>
              </p:cNvCxnSpPr>
              <p:nvPr/>
            </p:nvCxnSpPr>
            <p:spPr>
              <a:xfrm rot="-5400000">
                <a:off x="2384561" y="2199414"/>
                <a:ext cx="388800" cy="0"/>
              </a:xfrm>
              <a:prstGeom prst="straightConnector1">
                <a:avLst/>
              </a:prstGeom>
              <a:noFill/>
              <a:ln cap="flat" cmpd="sng" w="19050">
                <a:solidFill>
                  <a:schemeClr val="accent1"/>
                </a:solidFill>
                <a:prstDash val="solid"/>
                <a:round/>
                <a:headEnd len="med" w="med" type="none"/>
                <a:tailEnd len="med" w="med" type="none"/>
              </a:ln>
            </p:spPr>
          </p:cxnSp>
          <p:sp>
            <p:nvSpPr>
              <p:cNvPr id="822" name="Google Shape;822;p97"/>
              <p:cNvSpPr/>
              <p:nvPr/>
            </p:nvSpPr>
            <p:spPr>
              <a:xfrm>
                <a:off x="2182679" y="2292572"/>
                <a:ext cx="792300" cy="792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7"/>
              <p:cNvSpPr/>
              <p:nvPr/>
            </p:nvSpPr>
            <p:spPr>
              <a:xfrm>
                <a:off x="2283911" y="2393814"/>
                <a:ext cx="590100" cy="590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7" name="Google Shape;837;p97"/>
            <p:cNvCxnSpPr/>
            <p:nvPr/>
          </p:nvCxnSpPr>
          <p:spPr>
            <a:xfrm rot="5400000">
              <a:off x="4281972" y="4420106"/>
              <a:ext cx="498900" cy="0"/>
            </a:xfrm>
            <a:prstGeom prst="straightConnector1">
              <a:avLst/>
            </a:prstGeom>
            <a:noFill/>
            <a:ln cap="flat" cmpd="sng" w="19050">
              <a:solidFill>
                <a:schemeClr val="accent1"/>
              </a:solidFill>
              <a:prstDash val="solid"/>
              <a:round/>
              <a:headEnd len="med" w="med" type="none"/>
              <a:tailEnd len="med" w="med" type="none"/>
            </a:ln>
          </p:spPr>
        </p:cxnSp>
        <p:cxnSp>
          <p:nvCxnSpPr>
            <p:cNvPr id="838" name="Google Shape;838;p97"/>
            <p:cNvCxnSpPr>
              <a:stCxn id="839" idx="0"/>
            </p:cNvCxnSpPr>
            <p:nvPr/>
          </p:nvCxnSpPr>
          <p:spPr>
            <a:xfrm>
              <a:off x="4712392" y="4912134"/>
              <a:ext cx="238500" cy="0"/>
            </a:xfrm>
            <a:prstGeom prst="straightConnector1">
              <a:avLst/>
            </a:prstGeom>
            <a:noFill/>
            <a:ln cap="flat" cmpd="sng" w="19050">
              <a:solidFill>
                <a:schemeClr val="accent1"/>
              </a:solidFill>
              <a:prstDash val="solid"/>
              <a:round/>
              <a:headEnd len="med" w="med" type="none"/>
              <a:tailEnd len="med" w="med" type="none"/>
            </a:ln>
          </p:spPr>
        </p:cxnSp>
        <p:sp>
          <p:nvSpPr>
            <p:cNvPr id="840" name="Google Shape;840;p97"/>
            <p:cNvSpPr/>
            <p:nvPr/>
          </p:nvSpPr>
          <p:spPr>
            <a:xfrm rot="5400000">
              <a:off x="4288488" y="4669142"/>
              <a:ext cx="486000" cy="486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7"/>
            <p:cNvSpPr/>
            <p:nvPr/>
          </p:nvSpPr>
          <p:spPr>
            <a:xfrm rot="5400000">
              <a:off x="4350592" y="4731234"/>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97"/>
          <p:cNvSpPr txBox="1"/>
          <p:nvPr/>
        </p:nvSpPr>
        <p:spPr>
          <a:xfrm>
            <a:off x="4919175" y="1798100"/>
            <a:ext cx="1678200" cy="3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ExtraBold"/>
                <a:ea typeface="Montserrat ExtraBold"/>
                <a:cs typeface="Montserrat ExtraBold"/>
                <a:sym typeface="Montserrat ExtraBold"/>
              </a:rPr>
              <a:t>UPDATE</a:t>
            </a:r>
            <a:endParaRPr>
              <a:solidFill>
                <a:srgbClr val="FFFFFF"/>
              </a:solidFill>
              <a:latin typeface="Montserrat ExtraBold"/>
              <a:ea typeface="Montserrat ExtraBold"/>
              <a:cs typeface="Montserrat ExtraBold"/>
              <a:sym typeface="Montserrat ExtraBold"/>
            </a:endParaRPr>
          </a:p>
        </p:txBody>
      </p:sp>
      <p:sp>
        <p:nvSpPr>
          <p:cNvPr id="842" name="Google Shape;842;p97"/>
          <p:cNvSpPr txBox="1"/>
          <p:nvPr/>
        </p:nvSpPr>
        <p:spPr>
          <a:xfrm>
            <a:off x="4919175" y="2033125"/>
            <a:ext cx="34227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apt-get update</a:t>
            </a:r>
            <a:endParaRPr sz="1200">
              <a:solidFill>
                <a:srgbClr val="FFFFFF"/>
              </a:solidFill>
              <a:latin typeface="Montserrat"/>
              <a:ea typeface="Montserrat"/>
              <a:cs typeface="Montserrat"/>
              <a:sym typeface="Montserrat"/>
            </a:endParaRPr>
          </a:p>
        </p:txBody>
      </p:sp>
      <p:sp>
        <p:nvSpPr>
          <p:cNvPr id="843" name="Google Shape;843;p97"/>
          <p:cNvSpPr txBox="1"/>
          <p:nvPr/>
        </p:nvSpPr>
        <p:spPr>
          <a:xfrm>
            <a:off x="4919175" y="3484525"/>
            <a:ext cx="1678200" cy="3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ExtraBold"/>
                <a:ea typeface="Montserrat ExtraBold"/>
                <a:cs typeface="Montserrat ExtraBold"/>
                <a:sym typeface="Montserrat ExtraBold"/>
              </a:rPr>
              <a:t>EKSEKUSI</a:t>
            </a:r>
            <a:endParaRPr>
              <a:solidFill>
                <a:srgbClr val="FFFFFF"/>
              </a:solidFill>
              <a:latin typeface="Montserrat ExtraBold"/>
              <a:ea typeface="Montserrat ExtraBold"/>
              <a:cs typeface="Montserrat ExtraBold"/>
              <a:sym typeface="Montserrat ExtraBold"/>
            </a:endParaRPr>
          </a:p>
        </p:txBody>
      </p:sp>
      <p:sp>
        <p:nvSpPr>
          <p:cNvPr id="844" name="Google Shape;844;p97"/>
          <p:cNvSpPr txBox="1"/>
          <p:nvPr/>
        </p:nvSpPr>
        <p:spPr>
          <a:xfrm>
            <a:off x="4919175" y="3719550"/>
            <a:ext cx="3645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Montserrat"/>
                <a:ea typeface="Montserrat"/>
                <a:cs typeface="Montserrat"/>
                <a:sym typeface="Montserrat"/>
              </a:rPr>
              <a:t>certbot --nginx -d dharma</a:t>
            </a:r>
            <a:r>
              <a:rPr lang="en" sz="1200">
                <a:solidFill>
                  <a:srgbClr val="FFFFFF"/>
                </a:solidFill>
                <a:latin typeface="Montserrat"/>
                <a:ea typeface="Montserrat"/>
                <a:cs typeface="Montserrat"/>
                <a:sym typeface="Montserrat"/>
              </a:rPr>
              <a:t>.instructype.com</a:t>
            </a:r>
            <a:endParaRPr sz="1200">
              <a:solidFill>
                <a:srgbClr val="FFFFFF"/>
              </a:solidFill>
              <a:latin typeface="Montserrat"/>
              <a:ea typeface="Montserrat"/>
              <a:cs typeface="Montserrat"/>
              <a:sym typeface="Montserrat"/>
            </a:endParaRPr>
          </a:p>
        </p:txBody>
      </p:sp>
      <p:sp>
        <p:nvSpPr>
          <p:cNvPr id="845" name="Google Shape;845;p97"/>
          <p:cNvSpPr txBox="1"/>
          <p:nvPr/>
        </p:nvSpPr>
        <p:spPr>
          <a:xfrm>
            <a:off x="1118575" y="977950"/>
            <a:ext cx="3101100" cy="344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ontserrat ExtraBold"/>
                <a:ea typeface="Montserrat ExtraBold"/>
                <a:cs typeface="Montserrat ExtraBold"/>
                <a:sym typeface="Montserrat ExtraBold"/>
              </a:rPr>
              <a:t>TAMBAH REPO CERTBOT</a:t>
            </a:r>
            <a:endParaRPr>
              <a:solidFill>
                <a:srgbClr val="FFFFFF"/>
              </a:solidFill>
              <a:latin typeface="Montserrat ExtraBold"/>
              <a:ea typeface="Montserrat ExtraBold"/>
              <a:cs typeface="Montserrat ExtraBold"/>
              <a:sym typeface="Montserrat ExtraBold"/>
            </a:endParaRPr>
          </a:p>
        </p:txBody>
      </p:sp>
      <p:sp>
        <p:nvSpPr>
          <p:cNvPr id="846" name="Google Shape;846;p97"/>
          <p:cNvSpPr txBox="1"/>
          <p:nvPr/>
        </p:nvSpPr>
        <p:spPr>
          <a:xfrm>
            <a:off x="797075" y="1212971"/>
            <a:ext cx="34227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Montserrat"/>
                <a:ea typeface="Montserrat"/>
                <a:cs typeface="Montserrat"/>
                <a:sym typeface="Montserrat"/>
              </a:rPr>
              <a:t>add-apt repository ppa:certbot/certbot.</a:t>
            </a:r>
            <a:endParaRPr sz="1200">
              <a:solidFill>
                <a:srgbClr val="FFFFFF"/>
              </a:solidFill>
              <a:latin typeface="Montserrat"/>
              <a:ea typeface="Montserrat"/>
              <a:cs typeface="Montserrat"/>
              <a:sym typeface="Montserrat"/>
            </a:endParaRPr>
          </a:p>
        </p:txBody>
      </p:sp>
      <p:sp>
        <p:nvSpPr>
          <p:cNvPr id="847" name="Google Shape;847;p97"/>
          <p:cNvSpPr txBox="1"/>
          <p:nvPr/>
        </p:nvSpPr>
        <p:spPr>
          <a:xfrm>
            <a:off x="1158526" y="2644325"/>
            <a:ext cx="3051300" cy="344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ontserrat ExtraBold"/>
                <a:ea typeface="Montserrat ExtraBold"/>
                <a:cs typeface="Montserrat ExtraBold"/>
                <a:sym typeface="Montserrat ExtraBold"/>
              </a:rPr>
              <a:t>INSTAL CERTBOT</a:t>
            </a:r>
            <a:endParaRPr>
              <a:solidFill>
                <a:srgbClr val="FFFFFF"/>
              </a:solidFill>
              <a:latin typeface="Montserrat ExtraBold"/>
              <a:ea typeface="Montserrat ExtraBold"/>
              <a:cs typeface="Montserrat ExtraBold"/>
              <a:sym typeface="Montserrat ExtraBold"/>
            </a:endParaRPr>
          </a:p>
        </p:txBody>
      </p:sp>
      <p:sp>
        <p:nvSpPr>
          <p:cNvPr id="848" name="Google Shape;848;p97"/>
          <p:cNvSpPr txBox="1"/>
          <p:nvPr/>
        </p:nvSpPr>
        <p:spPr>
          <a:xfrm>
            <a:off x="787049" y="2879345"/>
            <a:ext cx="34227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Montserrat"/>
                <a:ea typeface="Montserrat"/>
                <a:cs typeface="Montserrat"/>
                <a:sym typeface="Montserrat"/>
              </a:rPr>
              <a:t>apt-get install python-certbot-nginx.</a:t>
            </a:r>
            <a:endParaRPr sz="1200">
              <a:solidFill>
                <a:srgbClr val="FFFFFF"/>
              </a:solidFill>
              <a:latin typeface="Montserrat"/>
              <a:ea typeface="Montserrat"/>
              <a:cs typeface="Montserrat"/>
              <a:sym typeface="Montserrat"/>
            </a:endParaRPr>
          </a:p>
        </p:txBody>
      </p:sp>
      <p:sp>
        <p:nvSpPr>
          <p:cNvPr id="849" name="Google Shape;849;p97"/>
          <p:cNvSpPr txBox="1"/>
          <p:nvPr/>
        </p:nvSpPr>
        <p:spPr>
          <a:xfrm>
            <a:off x="938826" y="4340775"/>
            <a:ext cx="3270900" cy="344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FF"/>
                </a:solidFill>
                <a:latin typeface="Montserrat ExtraBold"/>
                <a:ea typeface="Montserrat ExtraBold"/>
                <a:cs typeface="Montserrat ExtraBold"/>
                <a:sym typeface="Montserrat ExtraBold"/>
              </a:rPr>
              <a:t>CEK KONFIGURASI NGINX</a:t>
            </a:r>
            <a:endParaRPr>
              <a:solidFill>
                <a:srgbClr val="FFFFFF"/>
              </a:solidFill>
              <a:latin typeface="Montserrat ExtraBold"/>
              <a:ea typeface="Montserrat ExtraBold"/>
              <a:cs typeface="Montserrat ExtraBold"/>
              <a:sym typeface="Montserrat ExtraBold"/>
            </a:endParaRPr>
          </a:p>
        </p:txBody>
      </p:sp>
      <p:sp>
        <p:nvSpPr>
          <p:cNvPr id="850" name="Google Shape;850;p97"/>
          <p:cNvSpPr txBox="1"/>
          <p:nvPr/>
        </p:nvSpPr>
        <p:spPr>
          <a:xfrm>
            <a:off x="787049" y="4575799"/>
            <a:ext cx="34227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Montserrat"/>
                <a:ea typeface="Montserrat"/>
                <a:cs typeface="Montserrat"/>
                <a:sym typeface="Montserrat"/>
              </a:rPr>
              <a:t>Lorem ipsum</a:t>
            </a:r>
            <a:endParaRPr sz="1200">
              <a:solidFill>
                <a:srgbClr val="FFFFFF"/>
              </a:solidFill>
              <a:latin typeface="Montserrat"/>
              <a:ea typeface="Montserrat"/>
              <a:cs typeface="Montserrat"/>
              <a:sym typeface="Montserrat"/>
            </a:endParaRPr>
          </a:p>
        </p:txBody>
      </p:sp>
      <p:sp>
        <p:nvSpPr>
          <p:cNvPr id="851" name="Google Shape;851;p97"/>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SSL LET’S ENCRYPT</a:t>
            </a:r>
            <a:endParaRPr sz="2100">
              <a:solidFill>
                <a:schemeClr val="lt1"/>
              </a:solidFill>
            </a:endParaRPr>
          </a:p>
        </p:txBody>
      </p:sp>
      <p:cxnSp>
        <p:nvCxnSpPr>
          <p:cNvPr id="852" name="Google Shape;852;p97"/>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8"/>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SSL LET’S ENCRYPT</a:t>
            </a:r>
            <a:endParaRPr sz="2100">
              <a:solidFill>
                <a:schemeClr val="lt1"/>
              </a:solidFill>
            </a:endParaRPr>
          </a:p>
        </p:txBody>
      </p:sp>
      <p:cxnSp>
        <p:nvCxnSpPr>
          <p:cNvPr id="858" name="Google Shape;858;p98"/>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59" name="Google Shape;859;p98"/>
          <p:cNvPicPr preferRelativeResize="0"/>
          <p:nvPr/>
        </p:nvPicPr>
        <p:blipFill>
          <a:blip r:embed="rId3">
            <a:alphaModFix/>
          </a:blip>
          <a:stretch>
            <a:fillRect/>
          </a:stretch>
        </p:blipFill>
        <p:spPr>
          <a:xfrm>
            <a:off x="2184025" y="881775"/>
            <a:ext cx="4775939" cy="4082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9"/>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SSL LET’S ENCRYPT</a:t>
            </a:r>
            <a:endParaRPr sz="2100">
              <a:solidFill>
                <a:schemeClr val="lt1"/>
              </a:solidFill>
            </a:endParaRPr>
          </a:p>
        </p:txBody>
      </p:sp>
      <p:cxnSp>
        <p:nvCxnSpPr>
          <p:cNvPr id="865" name="Google Shape;865;p99"/>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66" name="Google Shape;866;p99"/>
          <p:cNvPicPr preferRelativeResize="0"/>
          <p:nvPr/>
        </p:nvPicPr>
        <p:blipFill>
          <a:blip r:embed="rId3">
            <a:alphaModFix/>
          </a:blip>
          <a:stretch>
            <a:fillRect/>
          </a:stretch>
        </p:blipFill>
        <p:spPr>
          <a:xfrm>
            <a:off x="882825" y="954625"/>
            <a:ext cx="7378344" cy="40820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0"/>
          <p:cNvSpPr txBox="1"/>
          <p:nvPr>
            <p:ph type="title"/>
          </p:nvPr>
        </p:nvSpPr>
        <p:spPr>
          <a:xfrm>
            <a:off x="400975"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SSL LET’S ENCRYPT</a:t>
            </a:r>
            <a:endParaRPr sz="2100">
              <a:solidFill>
                <a:schemeClr val="lt1"/>
              </a:solidFill>
            </a:endParaRPr>
          </a:p>
        </p:txBody>
      </p:sp>
      <p:cxnSp>
        <p:nvCxnSpPr>
          <p:cNvPr id="872" name="Google Shape;872;p100"/>
          <p:cNvCxnSpPr/>
          <p:nvPr/>
        </p:nvCxnSpPr>
        <p:spPr>
          <a:xfrm>
            <a:off x="523150" y="713275"/>
            <a:ext cx="3392400" cy="9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73" name="Google Shape;873;p100"/>
          <p:cNvPicPr preferRelativeResize="0"/>
          <p:nvPr/>
        </p:nvPicPr>
        <p:blipFill>
          <a:blip r:embed="rId3">
            <a:alphaModFix/>
          </a:blip>
          <a:stretch>
            <a:fillRect/>
          </a:stretch>
        </p:blipFill>
        <p:spPr>
          <a:xfrm>
            <a:off x="486900" y="836275"/>
            <a:ext cx="8170204" cy="408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1"/>
          <p:cNvSpPr txBox="1"/>
          <p:nvPr>
            <p:ph type="title"/>
          </p:nvPr>
        </p:nvSpPr>
        <p:spPr>
          <a:xfrm>
            <a:off x="400975" y="250300"/>
            <a:ext cx="80358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 CONFIG REVERSE PROXY WITH HAPROXY (OPTIONAL)</a:t>
            </a:r>
            <a:endParaRPr sz="2100">
              <a:solidFill>
                <a:schemeClr val="lt1"/>
              </a:solidFill>
            </a:endParaRPr>
          </a:p>
        </p:txBody>
      </p:sp>
      <p:cxnSp>
        <p:nvCxnSpPr>
          <p:cNvPr id="879" name="Google Shape;879;p101"/>
          <p:cNvCxnSpPr/>
          <p:nvPr/>
        </p:nvCxnSpPr>
        <p:spPr>
          <a:xfrm flipH="1" rot="10800000">
            <a:off x="523150" y="690175"/>
            <a:ext cx="7595100" cy="23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80" name="Google Shape;880;p101"/>
          <p:cNvPicPr preferRelativeResize="0"/>
          <p:nvPr/>
        </p:nvPicPr>
        <p:blipFill>
          <a:blip r:embed="rId3">
            <a:alphaModFix/>
          </a:blip>
          <a:stretch>
            <a:fillRect/>
          </a:stretch>
        </p:blipFill>
        <p:spPr>
          <a:xfrm>
            <a:off x="1862138" y="1619175"/>
            <a:ext cx="5419725" cy="1581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pSp>
        <p:nvGrpSpPr>
          <p:cNvPr id="885" name="Google Shape;885;p102"/>
          <p:cNvGrpSpPr/>
          <p:nvPr/>
        </p:nvGrpSpPr>
        <p:grpSpPr>
          <a:xfrm rot="5400000">
            <a:off x="645771" y="941344"/>
            <a:ext cx="408906" cy="557469"/>
            <a:chOff x="2182679" y="2005014"/>
            <a:chExt cx="792300" cy="1080158"/>
          </a:xfrm>
        </p:grpSpPr>
        <p:cxnSp>
          <p:nvCxnSpPr>
            <p:cNvPr id="886" name="Google Shape;886;p102"/>
            <p:cNvCxnSpPr>
              <a:stCxn id="887" idx="0"/>
            </p:cNvCxnSpPr>
            <p:nvPr/>
          </p:nvCxnSpPr>
          <p:spPr>
            <a:xfrm rot="-5400000">
              <a:off x="2384561" y="2199414"/>
              <a:ext cx="388800" cy="0"/>
            </a:xfrm>
            <a:prstGeom prst="straightConnector1">
              <a:avLst/>
            </a:prstGeom>
            <a:noFill/>
            <a:ln cap="flat" cmpd="sng" w="9525">
              <a:solidFill>
                <a:schemeClr val="lt2"/>
              </a:solidFill>
              <a:prstDash val="solid"/>
              <a:round/>
              <a:headEnd len="med" w="med" type="none"/>
              <a:tailEnd len="med" w="med" type="none"/>
            </a:ln>
          </p:spPr>
        </p:cxnSp>
        <p:sp>
          <p:nvSpPr>
            <p:cNvPr id="888" name="Google Shape;888;p102"/>
            <p:cNvSpPr/>
            <p:nvPr/>
          </p:nvSpPr>
          <p:spPr>
            <a:xfrm>
              <a:off x="2182679" y="2292572"/>
              <a:ext cx="792300" cy="792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2"/>
            <p:cNvSpPr/>
            <p:nvPr/>
          </p:nvSpPr>
          <p:spPr>
            <a:xfrm>
              <a:off x="2283911" y="2393814"/>
              <a:ext cx="590100" cy="590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102"/>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890" name="Google Shape;890;p102"/>
          <p:cNvCxnSpPr/>
          <p:nvPr/>
        </p:nvCxnSpPr>
        <p:spPr>
          <a:xfrm>
            <a:off x="4476850" y="653850"/>
            <a:ext cx="3894900" cy="39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891" name="Google Shape;891;p102"/>
          <p:cNvSpPr txBox="1"/>
          <p:nvPr>
            <p:ph idx="4294967295" type="title"/>
          </p:nvPr>
        </p:nvSpPr>
        <p:spPr>
          <a:xfrm>
            <a:off x="1129309" y="910000"/>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CONFIGURE SSL</a:t>
            </a:r>
            <a:endParaRPr sz="1200"/>
          </a:p>
        </p:txBody>
      </p:sp>
      <p:sp>
        <p:nvSpPr>
          <p:cNvPr id="892" name="Google Shape;892;p102"/>
          <p:cNvSpPr txBox="1"/>
          <p:nvPr>
            <p:ph idx="4294967295" type="subTitle"/>
          </p:nvPr>
        </p:nvSpPr>
        <p:spPr>
          <a:xfrm>
            <a:off x="1237325" y="1213275"/>
            <a:ext cx="7581900" cy="13887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rPr lang="en" sz="1000">
                <a:solidFill>
                  <a:srgbClr val="FFFFFF"/>
                </a:solidFill>
              </a:rPr>
              <a:t>sudo mkdir -p /etc/haproxy/certs</a:t>
            </a:r>
            <a:endParaRPr sz="1000">
              <a:solidFill>
                <a:srgbClr val="FFFFFF"/>
              </a:solidFill>
            </a:endParaRPr>
          </a:p>
          <a:p>
            <a:pPr indent="0" lvl="0" marL="152400" marR="152400" rtl="0" algn="l">
              <a:lnSpc>
                <a:spcPct val="145000"/>
              </a:lnSpc>
              <a:spcBef>
                <a:spcPts val="1200"/>
              </a:spcBef>
              <a:spcAft>
                <a:spcPts val="0"/>
              </a:spcAft>
              <a:buNone/>
            </a:pPr>
            <a:r>
              <a:rPr lang="en" sz="1000">
                <a:solidFill>
                  <a:srgbClr val="FFFFFF"/>
                </a:solidFill>
              </a:rPr>
              <a:t>DOMAIN='dharma.instructype.com' sudo -E bash -c 'cat /etc/letsencrypt/live/$DOMAIN/fullchain.pem /etc/letsencrypt/live/$DOMAIN/privkey.pem &gt; /etc/haproxy/certs/$DOMAIN.pem'</a:t>
            </a:r>
            <a:endParaRPr sz="1000">
              <a:solidFill>
                <a:srgbClr val="FFFFFF"/>
              </a:solidFill>
            </a:endParaRPr>
          </a:p>
          <a:p>
            <a:pPr indent="0" lvl="0" marL="152400" marR="152400" rtl="0" algn="l">
              <a:lnSpc>
                <a:spcPct val="145000"/>
              </a:lnSpc>
              <a:spcBef>
                <a:spcPts val="1200"/>
              </a:spcBef>
              <a:spcAft>
                <a:spcPts val="0"/>
              </a:spcAft>
              <a:buNone/>
            </a:pPr>
            <a:r>
              <a:rPr lang="en" sz="1000">
                <a:solidFill>
                  <a:srgbClr val="FFFFFF"/>
                </a:solidFill>
              </a:rPr>
              <a:t>sudo chmod -R go-rwx /etc/haproxy/certs</a:t>
            </a:r>
            <a:endParaRPr sz="1000">
              <a:solidFill>
                <a:srgbClr val="FFFFFF"/>
              </a:solidFill>
            </a:endParaRPr>
          </a:p>
          <a:p>
            <a:pPr indent="0" lvl="0" marL="152400" marR="152400" rtl="0" algn="l">
              <a:lnSpc>
                <a:spcPct val="145000"/>
              </a:lnSpc>
              <a:spcBef>
                <a:spcPts val="1200"/>
              </a:spcBef>
              <a:spcAft>
                <a:spcPts val="0"/>
              </a:spcAft>
              <a:buNone/>
            </a:pPr>
            <a:r>
              <a:t/>
            </a:r>
            <a:endParaRPr sz="1000">
              <a:solidFill>
                <a:srgbClr val="FFFFFF"/>
              </a:solidFill>
            </a:endParaRPr>
          </a:p>
          <a:p>
            <a:pPr indent="0" lvl="0" marL="152400" marR="152400" rtl="0" algn="l">
              <a:lnSpc>
                <a:spcPct val="145000"/>
              </a:lnSpc>
              <a:spcBef>
                <a:spcPts val="1200"/>
              </a:spcBef>
              <a:spcAft>
                <a:spcPts val="0"/>
              </a:spcAft>
              <a:buNone/>
            </a:pPr>
            <a:r>
              <a:t/>
            </a:r>
            <a:endParaRPr sz="1000">
              <a:solidFill>
                <a:srgbClr val="FFFFFF"/>
              </a:solidFill>
            </a:endParaRPr>
          </a:p>
          <a:p>
            <a:pPr indent="0" lvl="0" marL="0" rtl="0" algn="l">
              <a:lnSpc>
                <a:spcPct val="100000"/>
              </a:lnSpc>
              <a:spcBef>
                <a:spcPts val="1200"/>
              </a:spcBef>
              <a:spcAft>
                <a:spcPts val="0"/>
              </a:spcAft>
              <a:buNone/>
            </a:pPr>
            <a:r>
              <a:t/>
            </a:r>
            <a:endParaRPr sz="800">
              <a:solidFill>
                <a:srgbClr val="FFFFFF"/>
              </a:solidFill>
            </a:endParaRPr>
          </a:p>
          <a:p>
            <a:pPr indent="0" lvl="0" marL="0" rtl="0" algn="l">
              <a:lnSpc>
                <a:spcPct val="100000"/>
              </a:lnSpc>
              <a:spcBef>
                <a:spcPts val="0"/>
              </a:spcBef>
              <a:spcAft>
                <a:spcPts val="0"/>
              </a:spcAft>
              <a:buNone/>
            </a:pPr>
            <a:r>
              <a:t/>
            </a:r>
            <a:endParaRPr sz="800">
              <a:solidFill>
                <a:srgbClr val="FFFFFF"/>
              </a:solidFill>
            </a:endParaRPr>
          </a:p>
        </p:txBody>
      </p:sp>
      <p:cxnSp>
        <p:nvCxnSpPr>
          <p:cNvPr id="893" name="Google Shape;893;p102"/>
          <p:cNvCxnSpPr/>
          <p:nvPr/>
        </p:nvCxnSpPr>
        <p:spPr>
          <a:xfrm flipH="1" rot="10800000">
            <a:off x="1228561" y="1213298"/>
            <a:ext cx="2112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3"/>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899" name="Google Shape;899;p103"/>
          <p:cNvCxnSpPr/>
          <p:nvPr/>
        </p:nvCxnSpPr>
        <p:spPr>
          <a:xfrm>
            <a:off x="4467750" y="644750"/>
            <a:ext cx="3903900" cy="48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00" name="Google Shape;900;p103"/>
          <p:cNvPicPr preferRelativeResize="0"/>
          <p:nvPr/>
        </p:nvPicPr>
        <p:blipFill>
          <a:blip r:embed="rId3">
            <a:alphaModFix/>
          </a:blip>
          <a:stretch>
            <a:fillRect/>
          </a:stretch>
        </p:blipFill>
        <p:spPr>
          <a:xfrm>
            <a:off x="152400" y="797025"/>
            <a:ext cx="8839200" cy="403288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4"/>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06" name="Google Shape;906;p104"/>
          <p:cNvCxnSpPr/>
          <p:nvPr/>
        </p:nvCxnSpPr>
        <p:spPr>
          <a:xfrm>
            <a:off x="4540575" y="690275"/>
            <a:ext cx="3831000" cy="2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07" name="Google Shape;907;p104"/>
          <p:cNvPicPr preferRelativeResize="0"/>
          <p:nvPr/>
        </p:nvPicPr>
        <p:blipFill>
          <a:blip r:embed="rId3">
            <a:alphaModFix/>
          </a:blip>
          <a:stretch>
            <a:fillRect/>
          </a:stretch>
        </p:blipFill>
        <p:spPr>
          <a:xfrm>
            <a:off x="545638" y="888050"/>
            <a:ext cx="8052714" cy="411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2"/>
          <p:cNvSpPr txBox="1"/>
          <p:nvPr>
            <p:ph type="title"/>
          </p:nvPr>
        </p:nvSpPr>
        <p:spPr>
          <a:xfrm>
            <a:off x="476400" y="250300"/>
            <a:ext cx="3863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Installation Ubuntu</a:t>
            </a:r>
            <a:endParaRPr sz="2100">
              <a:solidFill>
                <a:schemeClr val="lt1"/>
              </a:solidFill>
            </a:endParaRPr>
          </a:p>
        </p:txBody>
      </p:sp>
      <p:cxnSp>
        <p:nvCxnSpPr>
          <p:cNvPr id="213" name="Google Shape;213;p42"/>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4" name="Google Shape;214;p42"/>
          <p:cNvSpPr txBox="1"/>
          <p:nvPr/>
        </p:nvSpPr>
        <p:spPr>
          <a:xfrm>
            <a:off x="3452549" y="4699375"/>
            <a:ext cx="2238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ALOKASI HDD</a:t>
            </a:r>
            <a:endParaRPr b="1" sz="1300">
              <a:solidFill>
                <a:schemeClr val="lt1"/>
              </a:solidFill>
              <a:latin typeface="Montserrat"/>
              <a:ea typeface="Montserrat"/>
              <a:cs typeface="Montserrat"/>
              <a:sym typeface="Montserrat"/>
            </a:endParaRPr>
          </a:p>
        </p:txBody>
      </p:sp>
      <p:pic>
        <p:nvPicPr>
          <p:cNvPr id="215" name="Google Shape;215;p42"/>
          <p:cNvPicPr preferRelativeResize="0"/>
          <p:nvPr/>
        </p:nvPicPr>
        <p:blipFill>
          <a:blip r:embed="rId3">
            <a:alphaModFix/>
          </a:blip>
          <a:stretch>
            <a:fillRect/>
          </a:stretch>
        </p:blipFill>
        <p:spPr>
          <a:xfrm>
            <a:off x="1290775" y="884650"/>
            <a:ext cx="6562449" cy="38147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grpSp>
        <p:nvGrpSpPr>
          <p:cNvPr id="912" name="Google Shape;912;p105"/>
          <p:cNvGrpSpPr/>
          <p:nvPr/>
        </p:nvGrpSpPr>
        <p:grpSpPr>
          <a:xfrm rot="5400000">
            <a:off x="645771" y="941344"/>
            <a:ext cx="408906" cy="557469"/>
            <a:chOff x="2182679" y="2005014"/>
            <a:chExt cx="792300" cy="1080158"/>
          </a:xfrm>
        </p:grpSpPr>
        <p:cxnSp>
          <p:nvCxnSpPr>
            <p:cNvPr id="913" name="Google Shape;913;p105"/>
            <p:cNvCxnSpPr>
              <a:stCxn id="914" idx="0"/>
            </p:cNvCxnSpPr>
            <p:nvPr/>
          </p:nvCxnSpPr>
          <p:spPr>
            <a:xfrm rot="-5400000">
              <a:off x="2384561" y="2199414"/>
              <a:ext cx="388800" cy="0"/>
            </a:xfrm>
            <a:prstGeom prst="straightConnector1">
              <a:avLst/>
            </a:prstGeom>
            <a:noFill/>
            <a:ln cap="flat" cmpd="sng" w="9525">
              <a:solidFill>
                <a:schemeClr val="lt2"/>
              </a:solidFill>
              <a:prstDash val="solid"/>
              <a:round/>
              <a:headEnd len="med" w="med" type="none"/>
              <a:tailEnd len="med" w="med" type="none"/>
            </a:ln>
          </p:spPr>
        </p:cxnSp>
        <p:sp>
          <p:nvSpPr>
            <p:cNvPr id="915" name="Google Shape;915;p105"/>
            <p:cNvSpPr/>
            <p:nvPr/>
          </p:nvSpPr>
          <p:spPr>
            <a:xfrm>
              <a:off x="2182679" y="2292572"/>
              <a:ext cx="792300" cy="792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05"/>
            <p:cNvSpPr/>
            <p:nvPr/>
          </p:nvSpPr>
          <p:spPr>
            <a:xfrm>
              <a:off x="2283911" y="2393814"/>
              <a:ext cx="590100" cy="590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105"/>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17" name="Google Shape;917;p105"/>
          <p:cNvCxnSpPr/>
          <p:nvPr/>
        </p:nvCxnSpPr>
        <p:spPr>
          <a:xfrm>
            <a:off x="4476850" y="653850"/>
            <a:ext cx="3894900" cy="39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918" name="Google Shape;918;p105"/>
          <p:cNvSpPr txBox="1"/>
          <p:nvPr>
            <p:ph idx="4294967295" type="title"/>
          </p:nvPr>
        </p:nvSpPr>
        <p:spPr>
          <a:xfrm>
            <a:off x="1129309" y="910000"/>
            <a:ext cx="2925300" cy="3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CONFIGURE STATS</a:t>
            </a:r>
            <a:endParaRPr sz="1200"/>
          </a:p>
        </p:txBody>
      </p:sp>
      <p:sp>
        <p:nvSpPr>
          <p:cNvPr id="919" name="Google Shape;919;p105"/>
          <p:cNvSpPr txBox="1"/>
          <p:nvPr>
            <p:ph idx="4294967295" type="subTitle"/>
          </p:nvPr>
        </p:nvSpPr>
        <p:spPr>
          <a:xfrm>
            <a:off x="1237325" y="1213275"/>
            <a:ext cx="7581900" cy="138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FFFFFF"/>
                </a:solidFill>
              </a:rPr>
              <a:t>listen stats</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    bind :32800</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    stats enable</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    stats uri /</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    stats hide-version</a:t>
            </a:r>
            <a:endParaRPr sz="1000">
              <a:solidFill>
                <a:srgbClr val="FFFFFF"/>
              </a:solidFill>
            </a:endParaRPr>
          </a:p>
          <a:p>
            <a:pPr indent="0" lvl="0" marL="0" rtl="0" algn="l">
              <a:lnSpc>
                <a:spcPct val="100000"/>
              </a:lnSpc>
              <a:spcBef>
                <a:spcPts val="0"/>
              </a:spcBef>
              <a:spcAft>
                <a:spcPts val="0"/>
              </a:spcAft>
              <a:buNone/>
            </a:pPr>
            <a:r>
              <a:rPr lang="en" sz="1000">
                <a:solidFill>
                  <a:srgbClr val="FFFFFF"/>
                </a:solidFill>
              </a:rPr>
              <a:t>    stats auth admin:password123</a:t>
            </a:r>
            <a:endParaRPr sz="1000">
              <a:solidFill>
                <a:srgbClr val="FFFFFF"/>
              </a:solidFill>
            </a:endParaRPr>
          </a:p>
          <a:p>
            <a:pPr indent="0" lvl="0" marL="0" rtl="0" algn="l">
              <a:lnSpc>
                <a:spcPct val="100000"/>
              </a:lnSpc>
              <a:spcBef>
                <a:spcPts val="0"/>
              </a:spcBef>
              <a:spcAft>
                <a:spcPts val="0"/>
              </a:spcAft>
              <a:buNone/>
            </a:pPr>
            <a:r>
              <a:t/>
            </a:r>
            <a:endParaRPr sz="1000">
              <a:solidFill>
                <a:srgbClr val="FFFFFF"/>
              </a:solidFill>
            </a:endParaRPr>
          </a:p>
        </p:txBody>
      </p:sp>
      <p:cxnSp>
        <p:nvCxnSpPr>
          <p:cNvPr id="920" name="Google Shape;920;p105"/>
          <p:cNvCxnSpPr/>
          <p:nvPr/>
        </p:nvCxnSpPr>
        <p:spPr>
          <a:xfrm flipH="1" rot="10800000">
            <a:off x="1228561" y="1213298"/>
            <a:ext cx="2112900" cy="6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6"/>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26" name="Google Shape;926;p106"/>
          <p:cNvCxnSpPr/>
          <p:nvPr/>
        </p:nvCxnSpPr>
        <p:spPr>
          <a:xfrm>
            <a:off x="4540575" y="690275"/>
            <a:ext cx="3831000" cy="2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27" name="Google Shape;927;p106"/>
          <p:cNvPicPr preferRelativeResize="0"/>
          <p:nvPr/>
        </p:nvPicPr>
        <p:blipFill>
          <a:blip r:embed="rId3">
            <a:alphaModFix/>
          </a:blip>
          <a:stretch>
            <a:fillRect/>
          </a:stretch>
        </p:blipFill>
        <p:spPr>
          <a:xfrm>
            <a:off x="152400" y="858425"/>
            <a:ext cx="8839203" cy="34266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7"/>
          <p:cNvSpPr txBox="1"/>
          <p:nvPr>
            <p:ph type="title"/>
          </p:nvPr>
        </p:nvSpPr>
        <p:spPr>
          <a:xfrm>
            <a:off x="4140025" y="220150"/>
            <a:ext cx="4293300" cy="5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lt1"/>
                </a:solidFill>
              </a:rPr>
              <a:t>REVERSE PROXY HAPROXY</a:t>
            </a:r>
            <a:endParaRPr sz="2100">
              <a:solidFill>
                <a:schemeClr val="lt1"/>
              </a:solidFill>
            </a:endParaRPr>
          </a:p>
        </p:txBody>
      </p:sp>
      <p:cxnSp>
        <p:nvCxnSpPr>
          <p:cNvPr id="933" name="Google Shape;933;p107"/>
          <p:cNvCxnSpPr/>
          <p:nvPr/>
        </p:nvCxnSpPr>
        <p:spPr>
          <a:xfrm>
            <a:off x="4540575" y="690275"/>
            <a:ext cx="3831000" cy="2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34" name="Google Shape;934;p107"/>
          <p:cNvPicPr preferRelativeResize="0"/>
          <p:nvPr/>
        </p:nvPicPr>
        <p:blipFill>
          <a:blip r:embed="rId3">
            <a:alphaModFix/>
          </a:blip>
          <a:stretch>
            <a:fillRect/>
          </a:stretch>
        </p:blipFill>
        <p:spPr>
          <a:xfrm>
            <a:off x="152400" y="878950"/>
            <a:ext cx="8839197" cy="3496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8"/>
          <p:cNvSpPr txBox="1"/>
          <p:nvPr>
            <p:ph type="ctrTitle"/>
          </p:nvPr>
        </p:nvSpPr>
        <p:spPr>
          <a:xfrm>
            <a:off x="2175900" y="22494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940" name="Google Shape;940;p108"/>
          <p:cNvCxnSpPr/>
          <p:nvPr/>
        </p:nvCxnSpPr>
        <p:spPr>
          <a:xfrm>
            <a:off x="3190500" y="28644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3"/>
          <p:cNvSpPr txBox="1"/>
          <p:nvPr>
            <p:ph type="title"/>
          </p:nvPr>
        </p:nvSpPr>
        <p:spPr>
          <a:xfrm>
            <a:off x="3755879" y="3453850"/>
            <a:ext cx="43443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SETUP NETWORK</a:t>
            </a:r>
            <a:endParaRPr sz="3100"/>
          </a:p>
        </p:txBody>
      </p:sp>
      <p:sp>
        <p:nvSpPr>
          <p:cNvPr id="221" name="Google Shape;221;p43"/>
          <p:cNvSpPr txBox="1"/>
          <p:nvPr>
            <p:ph idx="2" type="title"/>
          </p:nvPr>
        </p:nvSpPr>
        <p:spPr>
          <a:xfrm>
            <a:off x="1043821"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22" name="Google Shape;222;p43"/>
          <p:cNvCxnSpPr/>
          <p:nvPr/>
        </p:nvCxnSpPr>
        <p:spPr>
          <a:xfrm>
            <a:off x="3606302"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ph type="title"/>
          </p:nvPr>
        </p:nvSpPr>
        <p:spPr>
          <a:xfrm>
            <a:off x="476400" y="250300"/>
            <a:ext cx="46467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rPr>
              <a:t>Configure Network</a:t>
            </a:r>
            <a:endParaRPr sz="2100">
              <a:solidFill>
                <a:schemeClr val="lt1"/>
              </a:solidFill>
            </a:endParaRPr>
          </a:p>
        </p:txBody>
      </p:sp>
      <p:cxnSp>
        <p:nvCxnSpPr>
          <p:cNvPr id="228" name="Google Shape;228;p44"/>
          <p:cNvCxnSpPr/>
          <p:nvPr/>
        </p:nvCxnSpPr>
        <p:spPr>
          <a:xfrm>
            <a:off x="564000" y="719597"/>
            <a:ext cx="2952000" cy="3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9" name="Google Shape;229;p44"/>
          <p:cNvPicPr preferRelativeResize="0"/>
          <p:nvPr/>
        </p:nvPicPr>
        <p:blipFill>
          <a:blip r:embed="rId3">
            <a:alphaModFix/>
          </a:blip>
          <a:stretch>
            <a:fillRect/>
          </a:stretch>
        </p:blipFill>
        <p:spPr>
          <a:xfrm>
            <a:off x="2322300" y="775888"/>
            <a:ext cx="4499400" cy="4054826"/>
          </a:xfrm>
          <a:prstGeom prst="rect">
            <a:avLst/>
          </a:prstGeom>
          <a:noFill/>
          <a:ln>
            <a:noFill/>
          </a:ln>
        </p:spPr>
      </p:pic>
      <p:sp>
        <p:nvSpPr>
          <p:cNvPr id="230" name="Google Shape;230;p44"/>
          <p:cNvSpPr txBox="1"/>
          <p:nvPr/>
        </p:nvSpPr>
        <p:spPr>
          <a:xfrm>
            <a:off x="3096000" y="4883400"/>
            <a:ext cx="34965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Montserrat"/>
                <a:ea typeface="Montserrat"/>
                <a:cs typeface="Montserrat"/>
                <a:sym typeface="Montserrat"/>
              </a:rPr>
              <a:t>KONFIGURASI NETWORK ADAPTER</a:t>
            </a:r>
            <a:endParaRPr b="1" sz="13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